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8"/>
  </p:notesMasterIdLst>
  <p:handoutMasterIdLst>
    <p:handoutMasterId r:id="rId29"/>
  </p:handoutMasterIdLst>
  <p:sldIdLst>
    <p:sldId id="298" r:id="rId5"/>
    <p:sldId id="283" r:id="rId6"/>
    <p:sldId id="305" r:id="rId7"/>
    <p:sldId id="300" r:id="rId8"/>
    <p:sldId id="319" r:id="rId9"/>
    <p:sldId id="292" r:id="rId10"/>
    <p:sldId id="302" r:id="rId11"/>
    <p:sldId id="293" r:id="rId12"/>
    <p:sldId id="308" r:id="rId13"/>
    <p:sldId id="310" r:id="rId14"/>
    <p:sldId id="297" r:id="rId15"/>
    <p:sldId id="320" r:id="rId16"/>
    <p:sldId id="322" r:id="rId17"/>
    <p:sldId id="324" r:id="rId18"/>
    <p:sldId id="314" r:id="rId19"/>
    <p:sldId id="313" r:id="rId20"/>
    <p:sldId id="311" r:id="rId21"/>
    <p:sldId id="315" r:id="rId22"/>
    <p:sldId id="316" r:id="rId23"/>
    <p:sldId id="307" r:id="rId24"/>
    <p:sldId id="326" r:id="rId25"/>
    <p:sldId id="325" r:id="rId26"/>
    <p:sldId id="32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0569" autoAdjust="0"/>
  </p:normalViewPr>
  <p:slideViewPr>
    <p:cSldViewPr snapToGrid="0">
      <p:cViewPr varScale="1">
        <p:scale>
          <a:sx n="92" d="100"/>
          <a:sy n="92" d="100"/>
        </p:scale>
        <p:origin x="772" y="44"/>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8/28/2019</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8/28/2019</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Paragraphs are practical inventions</a:t>
            </a:r>
          </a:p>
          <a:p>
            <a:r>
              <a:rPr lang="en-US" dirty="0" smtClean="0"/>
              <a:t>Provides</a:t>
            </a:r>
            <a:r>
              <a:rPr lang="en-US" baseline="0" dirty="0" smtClean="0"/>
              <a:t> writers a physical way to </a:t>
            </a:r>
          </a:p>
          <a:p>
            <a:pPr marL="171450" indent="-171450">
              <a:buFont typeface="Arial" panose="020B0604020202020204" pitchFamily="34" charset="0"/>
              <a:buChar char="•"/>
            </a:pPr>
            <a:r>
              <a:rPr lang="en-US" baseline="0" dirty="0" smtClean="0"/>
              <a:t>Shape ideas</a:t>
            </a:r>
          </a:p>
          <a:p>
            <a:pPr marL="171450" indent="-171450">
              <a:buFont typeface="Arial" panose="020B0604020202020204" pitchFamily="34" charset="0"/>
              <a:buChar char="•"/>
            </a:pPr>
            <a:r>
              <a:rPr lang="en-US" baseline="0" dirty="0" smtClean="0"/>
              <a:t>Transmit them to the readers </a:t>
            </a:r>
          </a:p>
        </p:txBody>
      </p:sp>
      <p:sp>
        <p:nvSpPr>
          <p:cNvPr id="4" name="Slide Number Placeholder 3"/>
          <p:cNvSpPr>
            <a:spLocks noGrp="1"/>
          </p:cNvSpPr>
          <p:nvPr>
            <p:ph type="sldNum" sz="quarter" idx="10"/>
          </p:nvPr>
        </p:nvSpPr>
        <p:spPr/>
        <p:txBody>
          <a:bodyPr/>
          <a:lstStyle/>
          <a:p>
            <a:fld id="{8530193B-564F-4854-8A52-728F3FB19C85}" type="slidenum">
              <a:rPr lang="en-US" noProof="0" smtClean="0"/>
              <a:t>2</a:t>
            </a:fld>
            <a:endParaRPr lang="en-US" noProof="0"/>
          </a:p>
        </p:txBody>
      </p:sp>
    </p:spTree>
    <p:extLst>
      <p:ext uri="{BB962C8B-B14F-4D97-AF65-F5344CB8AC3E}">
        <p14:creationId xmlns:p14="http://schemas.microsoft.com/office/powerpoint/2010/main" val="3777123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Japan is going to host the</a:t>
            </a:r>
            <a:r>
              <a:rPr lang="en-US" baseline="0" dirty="0" smtClean="0"/>
              <a:t> 2020 Olympics.</a:t>
            </a:r>
          </a:p>
          <a:p>
            <a:r>
              <a:rPr lang="en-US" baseline="0" dirty="0" smtClean="0"/>
              <a:t>Japan has made efforts to be environmental friendly with the hosting of 2020 Olympics. </a:t>
            </a: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US" noProof="0" smtClean="0"/>
              <a:t>16</a:t>
            </a:fld>
            <a:endParaRPr lang="en-US" noProof="0"/>
          </a:p>
        </p:txBody>
      </p:sp>
    </p:spTree>
    <p:extLst>
      <p:ext uri="{BB962C8B-B14F-4D97-AF65-F5344CB8AC3E}">
        <p14:creationId xmlns:p14="http://schemas.microsoft.com/office/powerpoint/2010/main" val="2816817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US" noProof="0" smtClean="0"/>
              <a:t>17</a:t>
            </a:fld>
            <a:endParaRPr lang="en-US" noProof="0"/>
          </a:p>
        </p:txBody>
      </p:sp>
    </p:spTree>
    <p:extLst>
      <p:ext uri="{BB962C8B-B14F-4D97-AF65-F5344CB8AC3E}">
        <p14:creationId xmlns:p14="http://schemas.microsoft.com/office/powerpoint/2010/main" val="1704210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US" noProof="0" smtClean="0"/>
              <a:t>18</a:t>
            </a:fld>
            <a:endParaRPr lang="en-US" noProof="0"/>
          </a:p>
        </p:txBody>
      </p:sp>
    </p:spTree>
    <p:extLst>
      <p:ext uri="{BB962C8B-B14F-4D97-AF65-F5344CB8AC3E}">
        <p14:creationId xmlns:p14="http://schemas.microsoft.com/office/powerpoint/2010/main" val="2046120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goals</a:t>
            </a:r>
            <a:r>
              <a:rPr lang="en-US" baseline="0" dirty="0" smtClean="0"/>
              <a:t> in life </a:t>
            </a:r>
          </a:p>
          <a:p>
            <a:r>
              <a:rPr lang="en-US" baseline="0" dirty="0" smtClean="0"/>
              <a:t>The process of selecting a University for BS degree </a:t>
            </a: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US" noProof="0" smtClean="0"/>
              <a:t>19</a:t>
            </a:fld>
            <a:endParaRPr lang="en-US" noProof="0"/>
          </a:p>
        </p:txBody>
      </p:sp>
    </p:spTree>
    <p:extLst>
      <p:ext uri="{BB962C8B-B14F-4D97-AF65-F5344CB8AC3E}">
        <p14:creationId xmlns:p14="http://schemas.microsoft.com/office/powerpoint/2010/main" val="840928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US" noProof="0" smtClean="0"/>
              <a:t>21</a:t>
            </a:fld>
            <a:endParaRPr lang="en-US" noProof="0"/>
          </a:p>
        </p:txBody>
      </p:sp>
    </p:spTree>
    <p:extLst>
      <p:ext uri="{BB962C8B-B14F-4D97-AF65-F5344CB8AC3E}">
        <p14:creationId xmlns:p14="http://schemas.microsoft.com/office/powerpoint/2010/main" val="2617152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US" noProof="0" smtClean="0"/>
              <a:t>22</a:t>
            </a:fld>
            <a:endParaRPr lang="en-US" noProof="0"/>
          </a:p>
        </p:txBody>
      </p:sp>
    </p:spTree>
    <p:extLst>
      <p:ext uri="{BB962C8B-B14F-4D97-AF65-F5344CB8AC3E}">
        <p14:creationId xmlns:p14="http://schemas.microsoft.com/office/powerpoint/2010/main" val="534284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US" noProof="0" smtClean="0"/>
              <a:t>23</a:t>
            </a:fld>
            <a:endParaRPr lang="en-US" noProof="0"/>
          </a:p>
        </p:txBody>
      </p:sp>
    </p:spTree>
    <p:extLst>
      <p:ext uri="{BB962C8B-B14F-4D97-AF65-F5344CB8AC3E}">
        <p14:creationId xmlns:p14="http://schemas.microsoft.com/office/powerpoint/2010/main" val="4100509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Paragraphs are powerful</a:t>
            </a:r>
            <a:r>
              <a:rPr lang="en-US" baseline="0" dirty="0" smtClean="0"/>
              <a:t> tools</a:t>
            </a:r>
          </a:p>
          <a:p>
            <a:pPr marL="171450" indent="-171450">
              <a:buFont typeface="Arial" panose="020B0604020202020204" pitchFamily="34" charset="0"/>
              <a:buChar char="•"/>
            </a:pPr>
            <a:r>
              <a:rPr lang="en-US" baseline="0" dirty="0" smtClean="0"/>
              <a:t>Help you </a:t>
            </a:r>
            <a:r>
              <a:rPr lang="en-US" b="1" u="sng" baseline="0" dirty="0" smtClean="0"/>
              <a:t>develop </a:t>
            </a:r>
            <a:r>
              <a:rPr lang="en-US" baseline="0" dirty="0" smtClean="0"/>
              <a:t>and </a:t>
            </a:r>
            <a:r>
              <a:rPr lang="en-US" b="1" u="sng" baseline="0" dirty="0" smtClean="0"/>
              <a:t>structure</a:t>
            </a:r>
            <a:r>
              <a:rPr lang="en-US" baseline="0" dirty="0" smtClean="0"/>
              <a:t> ideas</a:t>
            </a:r>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3</a:t>
            </a:fld>
            <a:endParaRPr lang="en-US" noProof="0" dirty="0"/>
          </a:p>
        </p:txBody>
      </p:sp>
    </p:spTree>
    <p:extLst>
      <p:ext uri="{BB962C8B-B14F-4D97-AF65-F5344CB8AC3E}">
        <p14:creationId xmlns:p14="http://schemas.microsoft.com/office/powerpoint/2010/main" val="3540016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4</a:t>
            </a:fld>
            <a:endParaRPr lang="en-US" noProof="0" dirty="0"/>
          </a:p>
        </p:txBody>
      </p:sp>
    </p:spTree>
    <p:extLst>
      <p:ext uri="{BB962C8B-B14F-4D97-AF65-F5344CB8AC3E}">
        <p14:creationId xmlns:p14="http://schemas.microsoft.com/office/powerpoint/2010/main" val="3434556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general statement of the paragraph </a:t>
            </a:r>
          </a:p>
          <a:p>
            <a:r>
              <a:rPr lang="en-US" dirty="0" smtClean="0"/>
              <a:t>Summarizes what</a:t>
            </a:r>
            <a:r>
              <a:rPr lang="en-US" baseline="0" dirty="0" smtClean="0"/>
              <a:t> the paragraph is about </a:t>
            </a: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US" noProof="0" smtClean="0"/>
              <a:t>7</a:t>
            </a:fld>
            <a:endParaRPr lang="en-US" noProof="0"/>
          </a:p>
        </p:txBody>
      </p:sp>
    </p:spTree>
    <p:extLst>
      <p:ext uri="{BB962C8B-B14F-4D97-AF65-F5344CB8AC3E}">
        <p14:creationId xmlns:p14="http://schemas.microsoft.com/office/powerpoint/2010/main" val="43507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Community service for college students </a:t>
            </a:r>
          </a:p>
          <a:p>
            <a:r>
              <a:rPr lang="en-US" dirty="0" smtClean="0"/>
              <a:t>Community</a:t>
            </a:r>
            <a:r>
              <a:rPr lang="en-US" baseline="0" dirty="0" smtClean="0"/>
              <a:t> service should be mandatory for all college students.</a:t>
            </a:r>
          </a:p>
          <a:p>
            <a:r>
              <a:rPr lang="en-US" dirty="0" smtClean="0"/>
              <a:t>My ideas about community service changed when I started to volunteer at</a:t>
            </a:r>
            <a:r>
              <a:rPr lang="en-US" baseline="0" dirty="0" smtClean="0"/>
              <a:t> the homeless shelter</a:t>
            </a:r>
          </a:p>
          <a:p>
            <a:endParaRPr lang="en-US" baseline="0" dirty="0" smtClean="0"/>
          </a:p>
        </p:txBody>
      </p:sp>
      <p:sp>
        <p:nvSpPr>
          <p:cNvPr id="4" name="Slide Number Placeholder 3"/>
          <p:cNvSpPr>
            <a:spLocks noGrp="1"/>
          </p:cNvSpPr>
          <p:nvPr>
            <p:ph type="sldNum" sz="quarter" idx="10"/>
          </p:nvPr>
        </p:nvSpPr>
        <p:spPr/>
        <p:txBody>
          <a:bodyPr/>
          <a:lstStyle/>
          <a:p>
            <a:fld id="{8530193B-564F-4854-8A52-728F3FB19C85}" type="slidenum">
              <a:rPr lang="en-US" noProof="0" smtClean="0"/>
              <a:t>8</a:t>
            </a:fld>
            <a:endParaRPr lang="en-US" noProof="0"/>
          </a:p>
        </p:txBody>
      </p:sp>
    </p:spTree>
    <p:extLst>
      <p:ext uri="{BB962C8B-B14F-4D97-AF65-F5344CB8AC3E}">
        <p14:creationId xmlns:p14="http://schemas.microsoft.com/office/powerpoint/2010/main" val="1302599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whether</a:t>
            </a:r>
            <a:r>
              <a:rPr lang="en-US" baseline="0" dirty="0" smtClean="0"/>
              <a:t> topic sentence is discussable</a:t>
            </a:r>
          </a:p>
          <a:p>
            <a:r>
              <a:rPr lang="en-US" baseline="0" dirty="0" smtClean="0"/>
              <a:t>Oh! Prove it? </a:t>
            </a:r>
          </a:p>
          <a:p>
            <a:r>
              <a:rPr lang="en-US" baseline="0" dirty="0" smtClean="0"/>
              <a:t>Too Narrow: Students all over the country participate in community service, making valuable contributions to the community. </a:t>
            </a:r>
          </a:p>
          <a:p>
            <a:r>
              <a:rPr lang="en-US" baseline="0" dirty="0" smtClean="0"/>
              <a:t>Too </a:t>
            </a:r>
            <a:r>
              <a:rPr lang="en-US" baseline="0" dirty="0" err="1" smtClean="0"/>
              <a:t>Broad:Our</a:t>
            </a:r>
            <a:r>
              <a:rPr lang="en-US" baseline="0" dirty="0" smtClean="0"/>
              <a:t> school has a community service requirement for graduation.</a:t>
            </a:r>
          </a:p>
          <a:p>
            <a:r>
              <a:rPr lang="en-US" baseline="0" dirty="0" smtClean="0"/>
              <a:t>Effective Topic Sentence: Our school’s community service program has had three positive results.</a:t>
            </a:r>
          </a:p>
          <a:p>
            <a:endParaRPr lang="en-US" baseline="0" dirty="0" smtClean="0"/>
          </a:p>
          <a:p>
            <a:r>
              <a:rPr lang="en-US" baseline="0" dirty="0" smtClean="0"/>
              <a:t>Golf has a long history.</a:t>
            </a:r>
          </a:p>
          <a:p>
            <a:r>
              <a:rPr lang="en-US" baseline="0" dirty="0" smtClean="0"/>
              <a:t>A good education is the basis of a good life.</a:t>
            </a: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US" noProof="0" smtClean="0"/>
              <a:t>9</a:t>
            </a:fld>
            <a:endParaRPr lang="en-US" noProof="0"/>
          </a:p>
        </p:txBody>
      </p:sp>
    </p:spTree>
    <p:extLst>
      <p:ext uri="{BB962C8B-B14F-4D97-AF65-F5344CB8AC3E}">
        <p14:creationId xmlns:p14="http://schemas.microsoft.com/office/powerpoint/2010/main" val="2155336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a:t>
            </a:r>
            <a:r>
              <a:rPr lang="en-US" sz="1200" b="1" i="1" u="none" strike="noStrike" kern="1200" baseline="0" dirty="0" smtClean="0">
                <a:solidFill>
                  <a:schemeClr val="tx1"/>
                </a:solidFill>
                <a:latin typeface="+mn-lt"/>
                <a:ea typeface="+mn-ea"/>
                <a:cs typeface="+mn-cs"/>
              </a:rPr>
              <a:t>supporting detail </a:t>
            </a:r>
            <a:r>
              <a:rPr lang="en-US" sz="1200" b="0" i="0" u="none" strike="noStrike" kern="1200" baseline="0" dirty="0" smtClean="0">
                <a:solidFill>
                  <a:schemeClr val="tx1"/>
                </a:solidFill>
                <a:latin typeface="+mn-lt"/>
                <a:ea typeface="+mn-ea"/>
                <a:cs typeface="+mn-cs"/>
              </a:rPr>
              <a:t>is a piece of evidence used by a writer to make</a:t>
            </a:r>
          </a:p>
          <a:p>
            <a:r>
              <a:rPr lang="en-US" sz="1200" b="0" i="0" u="none" strike="noStrike" kern="1200" baseline="0" dirty="0" smtClean="0">
                <a:solidFill>
                  <a:schemeClr val="tx1"/>
                </a:solidFill>
                <a:latin typeface="+mn-lt"/>
                <a:ea typeface="+mn-ea"/>
                <a:cs typeface="+mn-cs"/>
              </a:rPr>
              <a:t>the controlling idea of the topic sentence convincing and interesting</a:t>
            </a:r>
          </a:p>
          <a:p>
            <a:r>
              <a:rPr lang="en-US" sz="1200" b="0" i="0" u="none" strike="noStrike" kern="1200" baseline="0" dirty="0" smtClean="0">
                <a:solidFill>
                  <a:schemeClr val="tx1"/>
                </a:solidFill>
                <a:latin typeface="+mn-lt"/>
                <a:ea typeface="+mn-ea"/>
                <a:cs typeface="+mn-cs"/>
              </a:rPr>
              <a:t>to the reader.</a:t>
            </a: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US" noProof="0" smtClean="0"/>
              <a:t>11</a:t>
            </a:fld>
            <a:endParaRPr lang="en-US" noProof="0"/>
          </a:p>
        </p:txBody>
      </p:sp>
    </p:spTree>
    <p:extLst>
      <p:ext uri="{BB962C8B-B14F-4D97-AF65-F5344CB8AC3E}">
        <p14:creationId xmlns:p14="http://schemas.microsoft.com/office/powerpoint/2010/main" val="124848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a:t>
            </a:r>
            <a:r>
              <a:rPr lang="en-US" baseline="0" dirty="0" smtClean="0"/>
              <a:t> the problems in this paragraph.</a:t>
            </a: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US" noProof="0" smtClean="0"/>
              <a:t>12</a:t>
            </a:fld>
            <a:endParaRPr lang="en-US" noProof="0"/>
          </a:p>
        </p:txBody>
      </p:sp>
    </p:spTree>
    <p:extLst>
      <p:ext uri="{BB962C8B-B14F-4D97-AF65-F5344CB8AC3E}">
        <p14:creationId xmlns:p14="http://schemas.microsoft.com/office/powerpoint/2010/main" val="2488932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Topic</a:t>
            </a:r>
            <a:r>
              <a:rPr lang="en-US" baseline="0" dirty="0" smtClean="0"/>
              <a:t> Sentence : Working as freelancer is quite beneficial. </a:t>
            </a:r>
          </a:p>
          <a:p>
            <a:r>
              <a:rPr lang="en-US" baseline="0" dirty="0" smtClean="0"/>
              <a:t>Example: In other words you pick the type pf projects you want to work on. </a:t>
            </a:r>
          </a:p>
          <a:p>
            <a:r>
              <a:rPr lang="en-US" baseline="0" dirty="0" smtClean="0"/>
              <a:t>Example: For instance at time there are no projects available and this creates a problem </a:t>
            </a: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US" noProof="0" smtClean="0"/>
              <a:t>15</a:t>
            </a:fld>
            <a:endParaRPr lang="en-US" noProof="0"/>
          </a:p>
        </p:txBody>
      </p:sp>
    </p:spTree>
    <p:extLst>
      <p:ext uri="{BB962C8B-B14F-4D97-AF65-F5344CB8AC3E}">
        <p14:creationId xmlns:p14="http://schemas.microsoft.com/office/powerpoint/2010/main" val="1078562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smtClean="0"/>
              <a:t>Click to edit Master subtitle style</a:t>
            </a:r>
            <a:endParaRPr lang="en-US" noProof="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smtClean="0"/>
              <a:t>Click to edit Master subtitle style</a:t>
            </a:r>
            <a:endParaRPr lang="en-US" noProof="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smtClean="0"/>
              <a:t>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smtClean="0"/>
              <a:t>Click to edit Master title style</a:t>
            </a:r>
            <a:endParaRPr lang="en-US" noProof="0"/>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smtClean="0"/>
              <a:t>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a:xfrm>
            <a:off x="432000" y="6365363"/>
            <a:ext cx="5472000" cy="412431"/>
          </a:xfrm>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smtClean="0"/>
              <a:t>Click to edit Master title style</a:t>
            </a:r>
            <a:endParaRPr lang="en-US" noProof="0"/>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11462746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smtClean="0"/>
              <a:t>Click to edit Master title style</a:t>
            </a:r>
            <a:endParaRPr lang="en-US" noProof="0"/>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70785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70785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94026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94026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a16="http://schemas.microsoft.com/office/drawing/2014/main" id="{B71CBA76-3CE4-4FA7-8940-41ECC9129C5A}"/>
              </a:ext>
            </a:extLst>
          </p:cNvPr>
          <p:cNvSpPr>
            <a:spLocks noGrp="1"/>
          </p:cNvSpPr>
          <p:nvPr>
            <p:ph type="body" sz="quarter" idx="17" hasCustomPrompt="1"/>
          </p:nvPr>
        </p:nvSpPr>
        <p:spPr>
          <a:xfrm>
            <a:off x="70785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a16="http://schemas.microsoft.com/office/drawing/2014/main" id="{ADC8FCF6-5E2F-4976-8979-F493766C38E0}"/>
              </a:ext>
            </a:extLst>
          </p:cNvPr>
          <p:cNvSpPr>
            <a:spLocks noGrp="1"/>
          </p:cNvSpPr>
          <p:nvPr>
            <p:ph type="body" sz="quarter" idx="18" hasCustomPrompt="1"/>
          </p:nvPr>
        </p:nvSpPr>
        <p:spPr>
          <a:xfrm>
            <a:off x="70785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a16="http://schemas.microsoft.com/office/drawing/2014/main" id="{F111F3D7-9557-4D01-B2FB-38A2FFA1052E}"/>
              </a:ext>
            </a:extLst>
          </p:cNvPr>
          <p:cNvSpPr>
            <a:spLocks noGrp="1"/>
          </p:cNvSpPr>
          <p:nvPr>
            <p:ph type="body" sz="quarter" idx="19" hasCustomPrompt="1"/>
          </p:nvPr>
        </p:nvSpPr>
        <p:spPr>
          <a:xfrm>
            <a:off x="94026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a16="http://schemas.microsoft.com/office/drawing/2014/main" id="{FE89EBCC-101B-4979-93C1-08579B031993}"/>
              </a:ext>
            </a:extLst>
          </p:cNvPr>
          <p:cNvSpPr>
            <a:spLocks noGrp="1"/>
          </p:cNvSpPr>
          <p:nvPr>
            <p:ph type="body" sz="quarter" idx="20" hasCustomPrompt="1"/>
          </p:nvPr>
        </p:nvSpPr>
        <p:spPr>
          <a:xfrm>
            <a:off x="94026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26247645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smtClean="0"/>
              <a:t>Click to edit Master title style</a:t>
            </a:r>
            <a:endParaRPr lang="en-US" noProof="0"/>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smtClean="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7718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smtClean="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51122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smtClean="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74519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smtClean="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97805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smtClean="0"/>
              <a:t>Click icon to add picture</a:t>
            </a:r>
            <a:endParaRPr lang="en-US" noProof="0" dirty="0"/>
          </a:p>
        </p:txBody>
      </p:sp>
    </p:spTree>
    <p:extLst>
      <p:ext uri="{BB962C8B-B14F-4D97-AF65-F5344CB8AC3E}">
        <p14:creationId xmlns:p14="http://schemas.microsoft.com/office/powerpoint/2010/main" val="690346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smtClean="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10243100" y="6422491"/>
            <a:ext cx="1053900" cy="380860"/>
          </a:xfrm>
          <a:prstGeom prst="rect">
            <a:avLst/>
          </a:prstGeom>
          <a:noFill/>
        </p:spPr>
        <p:txBody>
          <a:bodyPr wrap="square" tIns="108000" bIns="0" rtlCol="0" anchor="ctr">
            <a:spAutoFit/>
          </a:bodyPr>
          <a:lstStyle/>
          <a:p>
            <a:pPr algn="r">
              <a:lnSpc>
                <a:spcPts val="1000"/>
              </a:lnSpc>
            </a:pPr>
            <a:r>
              <a:rPr lang="en-US" sz="2500" b="1" i="0" spc="-100" baseline="0" noProof="0" dirty="0">
                <a:solidFill>
                  <a:schemeClr val="accent1"/>
                </a:solidFill>
                <a:latin typeface="+mj-lt"/>
              </a:rPr>
              <a:t>TREY</a:t>
            </a:r>
            <a:r>
              <a:rPr lang="en-US" sz="1600" b="1" i="0" spc="-100" baseline="0" noProof="0" dirty="0">
                <a:solidFill>
                  <a:schemeClr val="accent1"/>
                </a:solidFill>
                <a:latin typeface="+mj-lt"/>
              </a:rPr>
              <a:t> </a:t>
            </a:r>
            <a:br>
              <a:rPr lang="en-US" sz="1600" b="1" i="0" spc="-100" baseline="0" noProof="0" dirty="0">
                <a:solidFill>
                  <a:schemeClr val="accent1"/>
                </a:solidFill>
                <a:latin typeface="+mj-lt"/>
              </a:rPr>
            </a:br>
            <a:r>
              <a:rPr lang="en-US" sz="1200" b="0" i="0" spc="140" baseline="0" noProof="0" dirty="0">
                <a:solidFill>
                  <a:schemeClr val="tx1">
                    <a:lumMod val="75000"/>
                    <a:lumOff val="25000"/>
                  </a:schemeClr>
                </a:solidFill>
                <a:latin typeface="+mj-lt"/>
              </a:rPr>
              <a:t>research</a:t>
            </a:r>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 id="2147483676" r:id="rId24"/>
    <p:sldLayoutId id="2147483677" r:id="rId25"/>
    <p:sldLayoutId id="2147483678" r:id="rId26"/>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359540" y="0"/>
            <a:ext cx="9061508" cy="6804025"/>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200400" y="2811053"/>
            <a:ext cx="8991600" cy="1261295"/>
          </a:xfrm>
        </p:spPr>
        <p:txBody>
          <a:bodyPr/>
          <a:lstStyle/>
          <a:p>
            <a:r>
              <a:rPr lang="en-US" dirty="0" smtClean="0"/>
              <a:t>Paragraph Writing </a:t>
            </a:r>
            <a:endParaRPr lang="en-US"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200400" y="4061039"/>
            <a:ext cx="6580188" cy="580921"/>
          </a:xfrm>
        </p:spPr>
        <p:txBody>
          <a:bodyPr/>
          <a:lstStyle/>
          <a:p>
            <a:r>
              <a:rPr lang="en-US" dirty="0" smtClean="0"/>
              <a:t>Mastering the basics</a:t>
            </a:r>
            <a:endParaRPr lang="en-US" dirty="0"/>
          </a:p>
        </p:txBody>
      </p:sp>
    </p:spTree>
    <p:extLst>
      <p:ext uri="{BB962C8B-B14F-4D97-AF65-F5344CB8AC3E}">
        <p14:creationId xmlns:p14="http://schemas.microsoft.com/office/powerpoint/2010/main" val="39899232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3" name="Picture Placeholder 22">
            <a:extLst>
              <a:ext uri="{FF2B5EF4-FFF2-40B4-BE49-F238E27FC236}">
                <a16:creationId xmlns:a16="http://schemas.microsoft.com/office/drawing/2014/main" id="{35E3CE9E-B03C-CB4B-A83A-D3265C7A054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523193" y="0"/>
            <a:ext cx="9557026" cy="6371351"/>
          </a:xfrm>
        </p:spPr>
      </p:pic>
      <p:sp>
        <p:nvSpPr>
          <p:cNvPr id="3" name="Title 2">
            <a:extLst>
              <a:ext uri="{FF2B5EF4-FFF2-40B4-BE49-F238E27FC236}">
                <a16:creationId xmlns:a16="http://schemas.microsoft.com/office/drawing/2014/main" id="{200B3D2B-613A-41BE-987D-E6A1324B456D}"/>
              </a:ext>
            </a:extLst>
          </p:cNvPr>
          <p:cNvSpPr>
            <a:spLocks noGrp="1"/>
          </p:cNvSpPr>
          <p:nvPr>
            <p:ph type="title"/>
          </p:nvPr>
        </p:nvSpPr>
        <p:spPr>
          <a:xfrm>
            <a:off x="-1700" y="2156226"/>
            <a:ext cx="4903599" cy="1958400"/>
          </a:xfrm>
        </p:spPr>
        <p:txBody>
          <a:bodyPr/>
          <a:lstStyle/>
          <a:p>
            <a:r>
              <a:rPr lang="en-US" dirty="0" smtClean="0"/>
              <a:t>Adding Details </a:t>
            </a:r>
            <a:endParaRPr lang="en-US" dirty="0"/>
          </a:p>
        </p:txBody>
      </p:sp>
      <p:sp>
        <p:nvSpPr>
          <p:cNvPr id="10" name="Text Placeholder 9">
            <a:extLst>
              <a:ext uri="{FF2B5EF4-FFF2-40B4-BE49-F238E27FC236}">
                <a16:creationId xmlns:a16="http://schemas.microsoft.com/office/drawing/2014/main" id="{2972F17A-D965-40B9-8ABB-C634072DBCC0}"/>
              </a:ext>
            </a:extLst>
          </p:cNvPr>
          <p:cNvSpPr>
            <a:spLocks noGrp="1"/>
          </p:cNvSpPr>
          <p:nvPr>
            <p:ph type="body" sz="quarter" idx="13"/>
          </p:nvPr>
        </p:nvSpPr>
        <p:spPr>
          <a:xfrm>
            <a:off x="0" y="4110760"/>
            <a:ext cx="4902200" cy="1100565"/>
          </a:xfrm>
        </p:spPr>
        <p:txBody>
          <a:bodyPr/>
          <a:lstStyle/>
          <a:p>
            <a:r>
              <a:rPr lang="en-US" dirty="0" smtClean="0"/>
              <a:t>How can I prove my point? </a:t>
            </a:r>
            <a:endParaRPr lang="en-US" dirty="0"/>
          </a:p>
          <a:p>
            <a:endParaRPr lang="en-US"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solidFill>
            <a:schemeClr val="tx1">
              <a:lumMod val="95000"/>
              <a:lumOff val="5000"/>
            </a:schemeClr>
          </a:solidFill>
        </p:spPr>
        <p:txBody>
          <a:bodyPr/>
          <a:lstStyle/>
          <a:p>
            <a:fld id="{19B51A1E-902D-48AF-9020-955120F399B6}" type="slidenum">
              <a:rPr lang="en-US" smtClean="0"/>
              <a:pPr/>
              <a:t>10</a:t>
            </a:fld>
            <a:endParaRPr lang="en-US" dirty="0"/>
          </a:p>
        </p:txBody>
      </p:sp>
      <p:sp>
        <p:nvSpPr>
          <p:cNvPr id="6" name="Rectangle 5"/>
          <p:cNvSpPr/>
          <p:nvPr/>
        </p:nvSpPr>
        <p:spPr>
          <a:xfrm>
            <a:off x="9780927" y="6370418"/>
            <a:ext cx="1979073" cy="422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95103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Hand writing on post-it note">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0" y="-1"/>
            <a:ext cx="6096000"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5118100" y="1869795"/>
            <a:ext cx="6641900" cy="1124345"/>
          </a:xfrm>
        </p:spPr>
        <p:txBody>
          <a:bodyPr/>
          <a:lstStyle/>
          <a:p>
            <a:r>
              <a:rPr lang="en-US" dirty="0" smtClean="0"/>
              <a:t>Supporting details </a:t>
            </a:r>
            <a:endParaRPr lang="en-US"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smtClean="0"/>
              <a:t>Sentences that back up the main idea/topic sentence </a:t>
            </a:r>
            <a:endParaRPr lang="en-US"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6288000" y="3763648"/>
            <a:ext cx="5472000" cy="2607702"/>
          </a:xfrm>
        </p:spPr>
        <p:txBody>
          <a:bodyPr/>
          <a:lstStyle/>
          <a:p>
            <a:pPr marL="0" indent="0">
              <a:buNone/>
            </a:pPr>
            <a:r>
              <a:rPr lang="en-US" sz="2400" dirty="0" smtClean="0">
                <a:solidFill>
                  <a:schemeClr val="accent2">
                    <a:lumMod val="75000"/>
                  </a:schemeClr>
                </a:solidFill>
              </a:rPr>
              <a:t>What type of supporting details should be used ? </a:t>
            </a:r>
          </a:p>
          <a:p>
            <a:r>
              <a:rPr lang="en-US" dirty="0" smtClean="0"/>
              <a:t>Examples</a:t>
            </a:r>
          </a:p>
          <a:p>
            <a:r>
              <a:rPr lang="en-US" dirty="0" smtClean="0"/>
              <a:t>Facts</a:t>
            </a:r>
          </a:p>
          <a:p>
            <a:r>
              <a:rPr lang="en-US" dirty="0" smtClean="0"/>
              <a:t>Testimony</a:t>
            </a:r>
          </a:p>
          <a:p>
            <a:r>
              <a:rPr lang="en-US" dirty="0" smtClean="0"/>
              <a:t>Reasons </a:t>
            </a:r>
          </a:p>
          <a:p>
            <a:r>
              <a:rPr lang="en-US" dirty="0" smtClean="0"/>
              <a:t>Personal Observation </a:t>
            </a:r>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11</a:t>
            </a:fld>
            <a:endParaRPr lang="en-US" dirty="0"/>
          </a:p>
        </p:txBody>
      </p:sp>
      <p:sp>
        <p:nvSpPr>
          <p:cNvPr id="8" name="Rectangle 7"/>
          <p:cNvSpPr/>
          <p:nvPr/>
        </p:nvSpPr>
        <p:spPr>
          <a:xfrm>
            <a:off x="9780927" y="6370418"/>
            <a:ext cx="1979073" cy="422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5118100" y="2952959"/>
            <a:ext cx="6634190" cy="45719"/>
          </a:xfrm>
          <a:prstGeom prst="rect">
            <a:avLst/>
          </a:prstGeom>
        </p:spPr>
      </p:pic>
    </p:spTree>
    <p:extLst>
      <p:ext uri="{BB962C8B-B14F-4D97-AF65-F5344CB8AC3E}">
        <p14:creationId xmlns:p14="http://schemas.microsoft.com/office/powerpoint/2010/main" val="722098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432000" y="432770"/>
            <a:ext cx="11328000" cy="5479420"/>
          </a:xfrm>
          <a:solidFill>
            <a:schemeClr val="bg1"/>
          </a:solidFill>
        </p:spPr>
        <p:txBody>
          <a:bodyPr anchor="ctr"/>
          <a:lstStyle/>
          <a:p>
            <a:pPr marL="0" indent="0" algn="just">
              <a:buNone/>
            </a:pPr>
            <a:r>
              <a:rPr lang="en-US" sz="3600" dirty="0">
                <a:solidFill>
                  <a:schemeClr val="tx1"/>
                </a:solidFill>
              </a:rPr>
              <a:t>Doctors are terrible. They cause more problems than they </a:t>
            </a:r>
            <a:r>
              <a:rPr lang="en-US" sz="3600" dirty="0" smtClean="0">
                <a:solidFill>
                  <a:schemeClr val="tx1"/>
                </a:solidFill>
              </a:rPr>
              <a:t>solve. I </a:t>
            </a:r>
            <a:r>
              <a:rPr lang="en-US" sz="3600" dirty="0">
                <a:solidFill>
                  <a:schemeClr val="tx1"/>
                </a:solidFill>
              </a:rPr>
              <a:t>don’t believe most of their treatments are necessary. History is full </a:t>
            </a:r>
            <a:r>
              <a:rPr lang="en-US" sz="3600" dirty="0" smtClean="0">
                <a:solidFill>
                  <a:schemeClr val="tx1"/>
                </a:solidFill>
              </a:rPr>
              <a:t>of the </a:t>
            </a:r>
            <a:r>
              <a:rPr lang="en-US" sz="3600" dirty="0">
                <a:solidFill>
                  <a:schemeClr val="tx1"/>
                </a:solidFill>
              </a:rPr>
              <a:t>mistakes doctors have made. We don’t need all those operations. </a:t>
            </a:r>
            <a:r>
              <a:rPr lang="en-US" sz="3600" dirty="0" smtClean="0">
                <a:solidFill>
                  <a:schemeClr val="tx1"/>
                </a:solidFill>
              </a:rPr>
              <a:t>We should </a:t>
            </a:r>
            <a:r>
              <a:rPr lang="en-US" sz="3600" dirty="0">
                <a:solidFill>
                  <a:schemeClr val="tx1"/>
                </a:solidFill>
              </a:rPr>
              <a:t>never ingest all those drugs doctors prescribe. We shouldn’t </a:t>
            </a:r>
            <a:r>
              <a:rPr lang="en-US" sz="3600" dirty="0" smtClean="0">
                <a:solidFill>
                  <a:schemeClr val="tx1"/>
                </a:solidFill>
              </a:rPr>
              <a:t>allow them </a:t>
            </a:r>
            <a:r>
              <a:rPr lang="en-US" sz="3600" dirty="0">
                <a:solidFill>
                  <a:schemeClr val="tx1"/>
                </a:solidFill>
              </a:rPr>
              <a:t>to give us all those unnecessary tests. I’ve heard plenty of stories </a:t>
            </a:r>
            <a:r>
              <a:rPr lang="en-US" sz="3600" dirty="0" smtClean="0">
                <a:solidFill>
                  <a:schemeClr val="tx1"/>
                </a:solidFill>
              </a:rPr>
              <a:t>that prove </a:t>
            </a:r>
            <a:r>
              <a:rPr lang="en-US" sz="3600" dirty="0">
                <a:solidFill>
                  <a:schemeClr val="tx1"/>
                </a:solidFill>
              </a:rPr>
              <a:t>my point. Doctors’ ideas can kill you.</a:t>
            </a:r>
          </a:p>
        </p:txBody>
      </p:sp>
      <p:sp>
        <p:nvSpPr>
          <p:cNvPr id="5" name="Footer Placeholder 4"/>
          <p:cNvSpPr>
            <a:spLocks noGrp="1"/>
          </p:cNvSpPr>
          <p:nvPr>
            <p:ph type="ftr" sz="quarter" idx="12"/>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pPr/>
              <a:t>12</a:t>
            </a:fld>
            <a:endParaRPr lang="en-US" noProof="0" dirty="0"/>
          </a:p>
        </p:txBody>
      </p:sp>
      <p:sp>
        <p:nvSpPr>
          <p:cNvPr id="7" name="Rectangle 6"/>
          <p:cNvSpPr/>
          <p:nvPr/>
        </p:nvSpPr>
        <p:spPr>
          <a:xfrm>
            <a:off x="9780927" y="6370418"/>
            <a:ext cx="1979073" cy="422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41407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432000" y="390889"/>
            <a:ext cx="11328000" cy="5626004"/>
          </a:xfrm>
          <a:solidFill>
            <a:schemeClr val="bg1"/>
          </a:solidFill>
        </p:spPr>
        <p:txBody>
          <a:bodyPr anchor="ctr"/>
          <a:lstStyle/>
          <a:p>
            <a:pPr marL="0" indent="0" algn="just">
              <a:buNone/>
            </a:pPr>
            <a:r>
              <a:rPr lang="en-US" sz="2800" dirty="0" smtClean="0">
                <a:solidFill>
                  <a:schemeClr val="tx1"/>
                </a:solidFill>
              </a:rPr>
              <a:t>Evidence shows that “medical progress” has been the cause of tragic consequences and even death for thousands of people. X-ray therapy was thought to help patients with tonsillitis. Now many of these people are found to have developed cancer from these X-rays. Not so long ago, women were kept in bed for several weeks following childbirth. Unfortunately, this cost many women their lives because they developed fatal blood clots from being kept in bed day after day. One recent poll estimates that thirty thousand people each year die from the side effects of drugs that were prescribed by doctors. Recently, the Centers for Disease Control and Prevention reported that 25 percent of the tests done by clinical laboratories were done poorly. All this is not to belittle the good done by the medical profession, but to impress on readers that it would be foolish to rely totally on the medical profession to solve all our health problems.</a:t>
            </a:r>
            <a:endParaRPr lang="en-US" sz="2800" dirty="0">
              <a:solidFill>
                <a:schemeClr val="tx1"/>
              </a:solidFill>
            </a:endParaRPr>
          </a:p>
        </p:txBody>
      </p:sp>
      <p:sp>
        <p:nvSpPr>
          <p:cNvPr id="5" name="Footer Placeholder 4"/>
          <p:cNvSpPr>
            <a:spLocks noGrp="1"/>
          </p:cNvSpPr>
          <p:nvPr>
            <p:ph type="ftr" sz="quarter" idx="12"/>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pPr/>
              <a:t>13</a:t>
            </a:fld>
            <a:endParaRPr lang="en-US" noProof="0" dirty="0"/>
          </a:p>
        </p:txBody>
      </p:sp>
      <p:sp>
        <p:nvSpPr>
          <p:cNvPr id="7" name="Rectangle 6"/>
          <p:cNvSpPr/>
          <p:nvPr/>
        </p:nvSpPr>
        <p:spPr>
          <a:xfrm>
            <a:off x="9780927" y="6370418"/>
            <a:ext cx="1979073" cy="422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9033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432000" y="390889"/>
            <a:ext cx="11328000" cy="5626004"/>
          </a:xfrm>
          <a:solidFill>
            <a:schemeClr val="bg1"/>
          </a:solidFill>
        </p:spPr>
        <p:txBody>
          <a:bodyPr anchor="ctr"/>
          <a:lstStyle/>
          <a:p>
            <a:pPr algn="just">
              <a:buNone/>
            </a:pPr>
            <a:r>
              <a:rPr lang="en-US" sz="2800" dirty="0">
                <a:solidFill>
                  <a:schemeClr val="accent2">
                    <a:lumMod val="75000"/>
                  </a:schemeClr>
                </a:solidFill>
              </a:rPr>
              <a:t>There are three reasons why Canada is one of the best countries in the world</a:t>
            </a:r>
            <a:r>
              <a:rPr lang="en-US" sz="2800" dirty="0"/>
              <a:t>. </a:t>
            </a:r>
            <a:r>
              <a:rPr lang="en-US" sz="2800" i="1" u="sng" dirty="0"/>
              <a:t>First, Canada has an excellent health care system. </a:t>
            </a:r>
            <a:r>
              <a:rPr lang="en-US" sz="2800" u="sng" dirty="0"/>
              <a:t>All Canadians have access to medical services at a reasonable price. </a:t>
            </a:r>
            <a:r>
              <a:rPr lang="en-US" sz="2800" i="1" u="sng" dirty="0"/>
              <a:t>Second, Canada has a high standard of education.</a:t>
            </a:r>
            <a:r>
              <a:rPr lang="en-US" sz="2800" u="sng" dirty="0"/>
              <a:t> Students are taught by well-trained teachers and are encouraged to continue studying at university. </a:t>
            </a:r>
            <a:r>
              <a:rPr lang="en-US" sz="2800" i="1" u="sng" dirty="0"/>
              <a:t>Finally, Canada's cities are clean and efficiently </a:t>
            </a:r>
            <a:r>
              <a:rPr lang="en-US" sz="2800" i="1" u="sng" dirty="0" smtClean="0"/>
              <a:t>managed</a:t>
            </a:r>
            <a:r>
              <a:rPr lang="en-US" sz="2800" u="sng" dirty="0"/>
              <a:t>. Canadian cities have many parks and lots of space for people to live.</a:t>
            </a:r>
            <a:r>
              <a:rPr lang="en-US" sz="2800" b="1" dirty="0"/>
              <a:t> </a:t>
            </a:r>
            <a:r>
              <a:rPr lang="en-US" sz="2800" dirty="0">
                <a:solidFill>
                  <a:schemeClr val="accent2">
                    <a:lumMod val="75000"/>
                  </a:schemeClr>
                </a:solidFill>
              </a:rPr>
              <a:t>As a result, Canada is  a desirable place to live.</a:t>
            </a:r>
          </a:p>
        </p:txBody>
      </p:sp>
      <p:sp>
        <p:nvSpPr>
          <p:cNvPr id="5" name="Footer Placeholder 4"/>
          <p:cNvSpPr>
            <a:spLocks noGrp="1"/>
          </p:cNvSpPr>
          <p:nvPr>
            <p:ph type="ftr" sz="quarter" idx="12"/>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pPr/>
              <a:t>14</a:t>
            </a:fld>
            <a:endParaRPr lang="en-US" noProof="0" dirty="0"/>
          </a:p>
        </p:txBody>
      </p:sp>
      <p:sp>
        <p:nvSpPr>
          <p:cNvPr id="7" name="Rectangle 6"/>
          <p:cNvSpPr/>
          <p:nvPr/>
        </p:nvSpPr>
        <p:spPr>
          <a:xfrm>
            <a:off x="9780927" y="6370418"/>
            <a:ext cx="1979073" cy="422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5679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pPr/>
              <a:t>15</a:t>
            </a:fld>
            <a:endParaRPr lang="en-US" noProof="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76" y="0"/>
            <a:ext cx="11759423" cy="6371351"/>
          </a:xfrm>
          <a:prstGeom prst="rect">
            <a:avLst/>
          </a:prstGeom>
        </p:spPr>
      </p:pic>
      <p:sp>
        <p:nvSpPr>
          <p:cNvPr id="10"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6438273" y="1585712"/>
            <a:ext cx="5656290" cy="4716237"/>
          </a:xfrm>
          <a:solidFill>
            <a:schemeClr val="bg1"/>
          </a:solidFill>
        </p:spPr>
        <p:txBody>
          <a:bodyPr anchor="ctr"/>
          <a:lstStyle/>
          <a:p>
            <a:r>
              <a:rPr lang="en-US" sz="2000" b="1" dirty="0" smtClean="0">
                <a:solidFill>
                  <a:schemeClr val="accent2">
                    <a:lumMod val="75000"/>
                  </a:schemeClr>
                </a:solidFill>
              </a:rPr>
              <a:t>Used to represent the whole </a:t>
            </a:r>
            <a:endParaRPr lang="en-US" sz="2400" b="1" dirty="0" smtClean="0">
              <a:solidFill>
                <a:schemeClr val="accent2">
                  <a:lumMod val="75000"/>
                </a:schemeClr>
              </a:solidFill>
            </a:endParaRPr>
          </a:p>
          <a:p>
            <a:r>
              <a:rPr lang="en-US" sz="2000" b="1" dirty="0" smtClean="0">
                <a:solidFill>
                  <a:schemeClr val="accent2">
                    <a:lumMod val="75000"/>
                  </a:schemeClr>
                </a:solidFill>
              </a:rPr>
              <a:t>Introduce with a suitable word /phrase </a:t>
            </a:r>
            <a:endParaRPr lang="en-US" sz="2000" b="1" dirty="0">
              <a:solidFill>
                <a:schemeClr val="accent2">
                  <a:lumMod val="75000"/>
                </a:schemeClr>
              </a:solidFill>
            </a:endParaRPr>
          </a:p>
          <a:p>
            <a:pPr lvl="1"/>
            <a:r>
              <a:rPr lang="en-US" sz="1800" dirty="0" smtClean="0"/>
              <a:t>For example</a:t>
            </a:r>
          </a:p>
          <a:p>
            <a:pPr lvl="1"/>
            <a:r>
              <a:rPr lang="en-US" sz="1800" dirty="0" smtClean="0"/>
              <a:t>For instance </a:t>
            </a:r>
          </a:p>
          <a:p>
            <a:pPr lvl="1"/>
            <a:r>
              <a:rPr lang="en-US" sz="1800" dirty="0" smtClean="0"/>
              <a:t>Take the case of </a:t>
            </a:r>
          </a:p>
          <a:p>
            <a:r>
              <a:rPr lang="en-US" sz="2000" b="1" dirty="0" smtClean="0">
                <a:solidFill>
                  <a:schemeClr val="accent2">
                    <a:lumMod val="75000"/>
                  </a:schemeClr>
                </a:solidFill>
              </a:rPr>
              <a:t>Should support your topic sentence </a:t>
            </a:r>
          </a:p>
          <a:p>
            <a:endParaRPr lang="en-US" sz="2000" b="1" dirty="0">
              <a:solidFill>
                <a:schemeClr val="accent2">
                  <a:lumMod val="75000"/>
                </a:schemeClr>
              </a:solidFill>
            </a:endParaRPr>
          </a:p>
        </p:txBody>
      </p:sp>
      <p:sp>
        <p:nvSpPr>
          <p:cNvPr id="11" name="Title 2">
            <a:extLst>
              <a:ext uri="{FF2B5EF4-FFF2-40B4-BE49-F238E27FC236}">
                <a16:creationId xmlns:a16="http://schemas.microsoft.com/office/drawing/2014/main" id="{200B3D2B-613A-41BE-987D-E6A1324B456D}"/>
              </a:ext>
            </a:extLst>
          </p:cNvPr>
          <p:cNvSpPr txBox="1">
            <a:spLocks/>
          </p:cNvSpPr>
          <p:nvPr/>
        </p:nvSpPr>
        <p:spPr>
          <a:xfrm>
            <a:off x="6438274" y="742013"/>
            <a:ext cx="5656289" cy="1079292"/>
          </a:xfrm>
          <a:prstGeom prst="rect">
            <a:avLst/>
          </a:prstGeom>
          <a:solidFill>
            <a:schemeClr val="tx1"/>
          </a:solidFill>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r>
              <a:rPr lang="en-US" sz="3600" dirty="0" smtClean="0">
                <a:solidFill>
                  <a:schemeClr val="bg1"/>
                </a:solidFill>
              </a:rPr>
              <a:t>Examples </a:t>
            </a:r>
            <a:endParaRPr lang="en-US" sz="3600" dirty="0">
              <a:solidFill>
                <a:schemeClr val="bg1"/>
              </a:solidFill>
            </a:endParaRPr>
          </a:p>
        </p:txBody>
      </p:sp>
      <p:pic>
        <p:nvPicPr>
          <p:cNvPr id="12" name="Picture 11"/>
          <p:cNvPicPr>
            <a:picLocks noChangeAspect="1"/>
          </p:cNvPicPr>
          <p:nvPr/>
        </p:nvPicPr>
        <p:blipFill>
          <a:blip r:embed="rId4"/>
          <a:stretch>
            <a:fillRect/>
          </a:stretch>
        </p:blipFill>
        <p:spPr>
          <a:xfrm>
            <a:off x="8162048" y="1686392"/>
            <a:ext cx="3932515" cy="75533"/>
          </a:xfrm>
          <a:prstGeom prst="rect">
            <a:avLst/>
          </a:prstGeom>
        </p:spPr>
      </p:pic>
      <p:sp>
        <p:nvSpPr>
          <p:cNvPr id="13" name="Rectangle 12"/>
          <p:cNvSpPr/>
          <p:nvPr/>
        </p:nvSpPr>
        <p:spPr>
          <a:xfrm>
            <a:off x="9780927" y="6370418"/>
            <a:ext cx="1979073" cy="422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9731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pPr/>
              <a:t>16</a:t>
            </a:fld>
            <a:endParaRPr lang="en-US" noProof="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80408" cy="6360000"/>
          </a:xfrm>
          <a:prstGeom prst="rect">
            <a:avLst/>
          </a:prstGeom>
        </p:spPr>
      </p:pic>
      <p:sp>
        <p:nvSpPr>
          <p:cNvPr id="10"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284813" y="1360859"/>
            <a:ext cx="5656290" cy="4716237"/>
          </a:xfrm>
          <a:solidFill>
            <a:schemeClr val="bg1"/>
          </a:solidFill>
        </p:spPr>
        <p:txBody>
          <a:bodyPr anchor="ctr"/>
          <a:lstStyle/>
          <a:p>
            <a:r>
              <a:rPr lang="en-US" sz="2000" b="1" dirty="0" smtClean="0">
                <a:solidFill>
                  <a:schemeClr val="accent2">
                    <a:lumMod val="75000"/>
                  </a:schemeClr>
                </a:solidFill>
              </a:rPr>
              <a:t>Statements that can be verified </a:t>
            </a:r>
            <a:endParaRPr lang="en-US" sz="2400" b="1" dirty="0" smtClean="0">
              <a:solidFill>
                <a:schemeClr val="accent2">
                  <a:lumMod val="75000"/>
                </a:schemeClr>
              </a:solidFill>
            </a:endParaRPr>
          </a:p>
          <a:p>
            <a:r>
              <a:rPr lang="en-US" sz="2000" b="1" dirty="0" smtClean="0">
                <a:solidFill>
                  <a:schemeClr val="accent2">
                    <a:lumMod val="75000"/>
                  </a:schemeClr>
                </a:solidFill>
              </a:rPr>
              <a:t>Opposite of facts </a:t>
            </a:r>
          </a:p>
          <a:p>
            <a:pPr lvl="1"/>
            <a:r>
              <a:rPr lang="en-US" b="1" dirty="0" smtClean="0">
                <a:solidFill>
                  <a:schemeClr val="tx1"/>
                </a:solidFill>
              </a:rPr>
              <a:t>Personal opinions/beliefs </a:t>
            </a:r>
            <a:endParaRPr lang="en-US" dirty="0" smtClean="0">
              <a:solidFill>
                <a:schemeClr val="tx1"/>
              </a:solidFill>
            </a:endParaRPr>
          </a:p>
          <a:p>
            <a:r>
              <a:rPr lang="en-US" sz="2000" b="1" dirty="0" smtClean="0">
                <a:solidFill>
                  <a:schemeClr val="accent2">
                    <a:lumMod val="75000"/>
                  </a:schemeClr>
                </a:solidFill>
              </a:rPr>
              <a:t>Advantages </a:t>
            </a:r>
          </a:p>
          <a:p>
            <a:pPr lvl="1"/>
            <a:r>
              <a:rPr lang="en-US" b="1" dirty="0">
                <a:solidFill>
                  <a:schemeClr val="tx1"/>
                </a:solidFill>
              </a:rPr>
              <a:t>Adds credibility to your work</a:t>
            </a:r>
          </a:p>
          <a:p>
            <a:pPr lvl="1"/>
            <a:r>
              <a:rPr lang="en-US" b="1" dirty="0">
                <a:solidFill>
                  <a:schemeClr val="tx1"/>
                </a:solidFill>
              </a:rPr>
              <a:t>The reader can confirm the truth </a:t>
            </a:r>
          </a:p>
          <a:p>
            <a:pPr marL="0" indent="0">
              <a:buNone/>
            </a:pPr>
            <a:endParaRPr lang="en-US" sz="2000" b="1" dirty="0">
              <a:solidFill>
                <a:schemeClr val="accent2">
                  <a:lumMod val="75000"/>
                </a:schemeClr>
              </a:solidFill>
            </a:endParaRPr>
          </a:p>
        </p:txBody>
      </p:sp>
      <p:sp>
        <p:nvSpPr>
          <p:cNvPr id="11" name="Title 2">
            <a:extLst>
              <a:ext uri="{FF2B5EF4-FFF2-40B4-BE49-F238E27FC236}">
                <a16:creationId xmlns:a16="http://schemas.microsoft.com/office/drawing/2014/main" id="{200B3D2B-613A-41BE-987D-E6A1324B456D}"/>
              </a:ext>
            </a:extLst>
          </p:cNvPr>
          <p:cNvSpPr txBox="1">
            <a:spLocks/>
          </p:cNvSpPr>
          <p:nvPr/>
        </p:nvSpPr>
        <p:spPr>
          <a:xfrm>
            <a:off x="284814" y="442050"/>
            <a:ext cx="5656289" cy="994454"/>
          </a:xfrm>
          <a:prstGeom prst="rect">
            <a:avLst/>
          </a:prstGeom>
          <a:solidFill>
            <a:schemeClr val="tx1"/>
          </a:solidFill>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r>
              <a:rPr lang="en-US" sz="3600" dirty="0" smtClean="0">
                <a:solidFill>
                  <a:schemeClr val="bg1"/>
                </a:solidFill>
              </a:rPr>
              <a:t>Facts</a:t>
            </a:r>
            <a:endParaRPr lang="en-US" sz="3600" dirty="0">
              <a:solidFill>
                <a:schemeClr val="bg1"/>
              </a:solidFill>
            </a:endParaRPr>
          </a:p>
        </p:txBody>
      </p:sp>
      <p:pic>
        <p:nvPicPr>
          <p:cNvPr id="12" name="Picture 11"/>
          <p:cNvPicPr>
            <a:picLocks noChangeAspect="1"/>
          </p:cNvPicPr>
          <p:nvPr/>
        </p:nvPicPr>
        <p:blipFill>
          <a:blip r:embed="rId4"/>
          <a:stretch>
            <a:fillRect/>
          </a:stretch>
        </p:blipFill>
        <p:spPr>
          <a:xfrm>
            <a:off x="284812" y="1312643"/>
            <a:ext cx="3932515" cy="75533"/>
          </a:xfrm>
          <a:prstGeom prst="rect">
            <a:avLst/>
          </a:prstGeom>
        </p:spPr>
      </p:pic>
      <p:sp>
        <p:nvSpPr>
          <p:cNvPr id="13" name="Rectangle 12"/>
          <p:cNvSpPr/>
          <p:nvPr/>
        </p:nvSpPr>
        <p:spPr>
          <a:xfrm>
            <a:off x="9780927" y="6370418"/>
            <a:ext cx="1979073" cy="422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98709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pPr/>
              <a:t>17</a:t>
            </a:fld>
            <a:endParaRPr lang="en-US" noProof="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094563" cy="6371351"/>
          </a:xfrm>
          <a:prstGeom prst="rect">
            <a:avLst/>
          </a:prstGeom>
        </p:spPr>
      </p:pic>
      <p:sp>
        <p:nvSpPr>
          <p:cNvPr id="10"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6438273" y="1585712"/>
            <a:ext cx="5656290" cy="4716237"/>
          </a:xfrm>
          <a:solidFill>
            <a:schemeClr val="bg1"/>
          </a:solidFill>
        </p:spPr>
        <p:txBody>
          <a:bodyPr anchor="ctr"/>
          <a:lstStyle/>
          <a:p>
            <a:r>
              <a:rPr lang="en-US" sz="2000" b="1" dirty="0" smtClean="0">
                <a:solidFill>
                  <a:schemeClr val="accent2">
                    <a:lumMod val="75000"/>
                  </a:schemeClr>
                </a:solidFill>
              </a:rPr>
              <a:t>Expert opinions </a:t>
            </a:r>
          </a:p>
          <a:p>
            <a:pPr lvl="1"/>
            <a:r>
              <a:rPr lang="en-US" sz="1800" b="1" dirty="0" smtClean="0">
                <a:solidFill>
                  <a:schemeClr val="tx1"/>
                </a:solidFill>
              </a:rPr>
              <a:t>People in the field who have a command over that topic </a:t>
            </a:r>
          </a:p>
          <a:p>
            <a:r>
              <a:rPr lang="en-US" sz="2000" b="1" dirty="0" smtClean="0">
                <a:solidFill>
                  <a:schemeClr val="accent2">
                    <a:lumMod val="75000"/>
                  </a:schemeClr>
                </a:solidFill>
              </a:rPr>
              <a:t>Add credibility</a:t>
            </a:r>
            <a:endParaRPr lang="en-US" sz="2000" b="1" dirty="0">
              <a:solidFill>
                <a:schemeClr val="accent2">
                  <a:lumMod val="75000"/>
                </a:schemeClr>
              </a:solidFill>
            </a:endParaRPr>
          </a:p>
          <a:p>
            <a:pPr lvl="1"/>
            <a:r>
              <a:rPr lang="en-US" sz="1800" dirty="0" smtClean="0"/>
              <a:t>You know the right people </a:t>
            </a:r>
          </a:p>
          <a:p>
            <a:pPr lvl="1"/>
            <a:r>
              <a:rPr lang="en-US" sz="1800" dirty="0" smtClean="0"/>
              <a:t>Have taken experts opinions in view </a:t>
            </a:r>
          </a:p>
        </p:txBody>
      </p:sp>
      <p:sp>
        <p:nvSpPr>
          <p:cNvPr id="11" name="Title 2">
            <a:extLst>
              <a:ext uri="{FF2B5EF4-FFF2-40B4-BE49-F238E27FC236}">
                <a16:creationId xmlns:a16="http://schemas.microsoft.com/office/drawing/2014/main" id="{200B3D2B-613A-41BE-987D-E6A1324B456D}"/>
              </a:ext>
            </a:extLst>
          </p:cNvPr>
          <p:cNvSpPr txBox="1">
            <a:spLocks/>
          </p:cNvSpPr>
          <p:nvPr/>
        </p:nvSpPr>
        <p:spPr>
          <a:xfrm>
            <a:off x="6438274" y="742013"/>
            <a:ext cx="5656289" cy="1079292"/>
          </a:xfrm>
          <a:prstGeom prst="rect">
            <a:avLst/>
          </a:prstGeom>
          <a:solidFill>
            <a:schemeClr val="tx1"/>
          </a:solidFill>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r>
              <a:rPr lang="en-US" sz="3600" dirty="0" smtClean="0">
                <a:solidFill>
                  <a:schemeClr val="bg1"/>
                </a:solidFill>
              </a:rPr>
              <a:t>Testimony </a:t>
            </a:r>
            <a:endParaRPr lang="en-US" sz="3600" dirty="0">
              <a:solidFill>
                <a:schemeClr val="bg1"/>
              </a:solidFill>
            </a:endParaRPr>
          </a:p>
        </p:txBody>
      </p:sp>
      <p:pic>
        <p:nvPicPr>
          <p:cNvPr id="12" name="Picture 11"/>
          <p:cNvPicPr>
            <a:picLocks noChangeAspect="1"/>
          </p:cNvPicPr>
          <p:nvPr/>
        </p:nvPicPr>
        <p:blipFill>
          <a:blip r:embed="rId4"/>
          <a:stretch>
            <a:fillRect/>
          </a:stretch>
        </p:blipFill>
        <p:spPr>
          <a:xfrm>
            <a:off x="8162048" y="1686392"/>
            <a:ext cx="3932515" cy="75533"/>
          </a:xfrm>
          <a:prstGeom prst="rect">
            <a:avLst/>
          </a:prstGeom>
        </p:spPr>
      </p:pic>
      <p:sp>
        <p:nvSpPr>
          <p:cNvPr id="13" name="Rectangle 12"/>
          <p:cNvSpPr/>
          <p:nvPr/>
        </p:nvSpPr>
        <p:spPr>
          <a:xfrm>
            <a:off x="9780927" y="6370418"/>
            <a:ext cx="1979073" cy="422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8586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pPr/>
              <a:t>18</a:t>
            </a:fld>
            <a:endParaRPr lang="en-US" noProof="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1999" cy="6360000"/>
          </a:xfrm>
          <a:prstGeom prst="rect">
            <a:avLst/>
          </a:prstGeom>
        </p:spPr>
      </p:pic>
      <p:sp>
        <p:nvSpPr>
          <p:cNvPr id="10"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284813" y="1360859"/>
            <a:ext cx="5656290" cy="4716237"/>
          </a:xfrm>
          <a:solidFill>
            <a:schemeClr val="bg1"/>
          </a:solidFill>
        </p:spPr>
        <p:txBody>
          <a:bodyPr anchor="ctr"/>
          <a:lstStyle/>
          <a:p>
            <a:r>
              <a:rPr lang="en-US" sz="2000" b="1" dirty="0" smtClean="0">
                <a:solidFill>
                  <a:schemeClr val="accent2">
                    <a:lumMod val="75000"/>
                  </a:schemeClr>
                </a:solidFill>
              </a:rPr>
              <a:t>Explanation based on </a:t>
            </a:r>
          </a:p>
          <a:p>
            <a:pPr lvl="1"/>
            <a:r>
              <a:rPr lang="en-US" sz="1800" b="1" dirty="0" smtClean="0">
                <a:solidFill>
                  <a:schemeClr val="tx1"/>
                </a:solidFill>
              </a:rPr>
              <a:t>Good judgement</a:t>
            </a:r>
          </a:p>
          <a:p>
            <a:pPr lvl="1"/>
            <a:r>
              <a:rPr lang="en-US" sz="1800" b="1" dirty="0" smtClean="0">
                <a:solidFill>
                  <a:schemeClr val="tx1"/>
                </a:solidFill>
              </a:rPr>
              <a:t>Clear thinking</a:t>
            </a:r>
          </a:p>
          <a:p>
            <a:pPr lvl="1"/>
            <a:r>
              <a:rPr lang="en-US" sz="1800" b="1" dirty="0" smtClean="0">
                <a:solidFill>
                  <a:schemeClr val="tx1"/>
                </a:solidFill>
              </a:rPr>
              <a:t>Logic </a:t>
            </a:r>
          </a:p>
          <a:p>
            <a:r>
              <a:rPr lang="en-US" sz="2000" b="1" dirty="0" smtClean="0">
                <a:solidFill>
                  <a:schemeClr val="accent2">
                    <a:lumMod val="75000"/>
                  </a:schemeClr>
                </a:solidFill>
              </a:rPr>
              <a:t>Every topic sentence cannot be supported by reasons </a:t>
            </a:r>
          </a:p>
          <a:p>
            <a:pPr marL="0" indent="0">
              <a:buNone/>
            </a:pPr>
            <a:endParaRPr lang="en-US" sz="2000" b="1" dirty="0">
              <a:solidFill>
                <a:schemeClr val="accent2">
                  <a:lumMod val="75000"/>
                </a:schemeClr>
              </a:solidFill>
            </a:endParaRPr>
          </a:p>
        </p:txBody>
      </p:sp>
      <p:sp>
        <p:nvSpPr>
          <p:cNvPr id="11" name="Title 2">
            <a:extLst>
              <a:ext uri="{FF2B5EF4-FFF2-40B4-BE49-F238E27FC236}">
                <a16:creationId xmlns:a16="http://schemas.microsoft.com/office/drawing/2014/main" id="{200B3D2B-613A-41BE-987D-E6A1324B456D}"/>
              </a:ext>
            </a:extLst>
          </p:cNvPr>
          <p:cNvSpPr txBox="1">
            <a:spLocks/>
          </p:cNvSpPr>
          <p:nvPr/>
        </p:nvSpPr>
        <p:spPr>
          <a:xfrm>
            <a:off x="284814" y="442050"/>
            <a:ext cx="5656289" cy="994454"/>
          </a:xfrm>
          <a:prstGeom prst="rect">
            <a:avLst/>
          </a:prstGeom>
          <a:solidFill>
            <a:schemeClr val="tx1"/>
          </a:solidFill>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r>
              <a:rPr lang="en-US" sz="3600" dirty="0" smtClean="0">
                <a:solidFill>
                  <a:schemeClr val="bg1"/>
                </a:solidFill>
              </a:rPr>
              <a:t>Reasons </a:t>
            </a:r>
            <a:endParaRPr lang="en-US" sz="3600" dirty="0">
              <a:solidFill>
                <a:schemeClr val="bg1"/>
              </a:solidFill>
            </a:endParaRPr>
          </a:p>
        </p:txBody>
      </p:sp>
      <p:pic>
        <p:nvPicPr>
          <p:cNvPr id="12" name="Picture 11"/>
          <p:cNvPicPr>
            <a:picLocks noChangeAspect="1"/>
          </p:cNvPicPr>
          <p:nvPr/>
        </p:nvPicPr>
        <p:blipFill>
          <a:blip r:embed="rId4"/>
          <a:stretch>
            <a:fillRect/>
          </a:stretch>
        </p:blipFill>
        <p:spPr>
          <a:xfrm>
            <a:off x="284812" y="1312643"/>
            <a:ext cx="3932515" cy="75533"/>
          </a:xfrm>
          <a:prstGeom prst="rect">
            <a:avLst/>
          </a:prstGeom>
        </p:spPr>
      </p:pic>
      <p:sp>
        <p:nvSpPr>
          <p:cNvPr id="13" name="Rectangle 12"/>
          <p:cNvSpPr/>
          <p:nvPr/>
        </p:nvSpPr>
        <p:spPr>
          <a:xfrm>
            <a:off x="9780927" y="6370418"/>
            <a:ext cx="1979073" cy="422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95166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pPr/>
              <a:t>19</a:t>
            </a:fld>
            <a:endParaRPr lang="en-US" noProof="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094563" cy="6371351"/>
          </a:xfrm>
          <a:prstGeom prst="rect">
            <a:avLst/>
          </a:prstGeom>
        </p:spPr>
      </p:pic>
      <p:sp>
        <p:nvSpPr>
          <p:cNvPr id="10"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6438273" y="1585712"/>
            <a:ext cx="5656290" cy="4716237"/>
          </a:xfrm>
          <a:solidFill>
            <a:schemeClr val="bg1"/>
          </a:solidFill>
        </p:spPr>
        <p:txBody>
          <a:bodyPr anchor="ctr"/>
          <a:lstStyle/>
          <a:p>
            <a:r>
              <a:rPr lang="en-US" sz="2000" b="1" dirty="0" smtClean="0">
                <a:solidFill>
                  <a:schemeClr val="accent2">
                    <a:lumMod val="75000"/>
                  </a:schemeClr>
                </a:solidFill>
              </a:rPr>
              <a:t>Some topics are personal </a:t>
            </a:r>
          </a:p>
          <a:p>
            <a:pPr lvl="1"/>
            <a:r>
              <a:rPr lang="en-US" sz="1800" dirty="0" smtClean="0">
                <a:solidFill>
                  <a:schemeClr val="tx1"/>
                </a:solidFill>
              </a:rPr>
              <a:t>You may need to add your own observation </a:t>
            </a:r>
          </a:p>
          <a:p>
            <a:r>
              <a:rPr lang="en-US" sz="2000" b="1" dirty="0" smtClean="0">
                <a:solidFill>
                  <a:schemeClr val="accent2">
                    <a:lumMod val="75000"/>
                  </a:schemeClr>
                </a:solidFill>
              </a:rPr>
              <a:t>Includes </a:t>
            </a:r>
            <a:endParaRPr lang="en-US" sz="2000" b="1" dirty="0">
              <a:solidFill>
                <a:schemeClr val="accent2">
                  <a:lumMod val="75000"/>
                </a:schemeClr>
              </a:solidFill>
            </a:endParaRPr>
          </a:p>
          <a:p>
            <a:pPr lvl="1"/>
            <a:r>
              <a:rPr lang="en-US" sz="1800" dirty="0" smtClean="0"/>
              <a:t>Descriptive details </a:t>
            </a:r>
          </a:p>
          <a:p>
            <a:pPr lvl="1"/>
            <a:r>
              <a:rPr lang="en-US" sz="1800" dirty="0" smtClean="0"/>
              <a:t>Examples </a:t>
            </a:r>
          </a:p>
          <a:p>
            <a:r>
              <a:rPr lang="en-US" sz="2000" b="1" dirty="0">
                <a:solidFill>
                  <a:schemeClr val="accent2">
                    <a:lumMod val="75000"/>
                  </a:schemeClr>
                </a:solidFill>
              </a:rPr>
              <a:t>Making additions from memory </a:t>
            </a:r>
          </a:p>
        </p:txBody>
      </p:sp>
      <p:sp>
        <p:nvSpPr>
          <p:cNvPr id="11" name="Title 2">
            <a:extLst>
              <a:ext uri="{FF2B5EF4-FFF2-40B4-BE49-F238E27FC236}">
                <a16:creationId xmlns:a16="http://schemas.microsoft.com/office/drawing/2014/main" id="{200B3D2B-613A-41BE-987D-E6A1324B456D}"/>
              </a:ext>
            </a:extLst>
          </p:cNvPr>
          <p:cNvSpPr txBox="1">
            <a:spLocks/>
          </p:cNvSpPr>
          <p:nvPr/>
        </p:nvSpPr>
        <p:spPr>
          <a:xfrm>
            <a:off x="6438274" y="742013"/>
            <a:ext cx="5656289" cy="1079292"/>
          </a:xfrm>
          <a:prstGeom prst="rect">
            <a:avLst/>
          </a:prstGeom>
          <a:solidFill>
            <a:schemeClr val="tx1"/>
          </a:solidFill>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r>
              <a:rPr lang="en-US" sz="3600" dirty="0" smtClean="0">
                <a:solidFill>
                  <a:schemeClr val="bg1"/>
                </a:solidFill>
              </a:rPr>
              <a:t>Personal Observation</a:t>
            </a:r>
            <a:endParaRPr lang="en-US" sz="3600" dirty="0">
              <a:solidFill>
                <a:schemeClr val="bg1"/>
              </a:solidFill>
            </a:endParaRPr>
          </a:p>
        </p:txBody>
      </p:sp>
      <p:pic>
        <p:nvPicPr>
          <p:cNvPr id="12" name="Picture 11"/>
          <p:cNvPicPr>
            <a:picLocks noChangeAspect="1"/>
          </p:cNvPicPr>
          <p:nvPr/>
        </p:nvPicPr>
        <p:blipFill>
          <a:blip r:embed="rId4"/>
          <a:stretch>
            <a:fillRect/>
          </a:stretch>
        </p:blipFill>
        <p:spPr>
          <a:xfrm>
            <a:off x="8162048" y="1686392"/>
            <a:ext cx="3932515" cy="75533"/>
          </a:xfrm>
          <a:prstGeom prst="rect">
            <a:avLst/>
          </a:prstGeom>
        </p:spPr>
      </p:pic>
      <p:sp>
        <p:nvSpPr>
          <p:cNvPr id="13" name="Rectangle 12"/>
          <p:cNvSpPr/>
          <p:nvPr/>
        </p:nvSpPr>
        <p:spPr>
          <a:xfrm>
            <a:off x="9780927" y="6370418"/>
            <a:ext cx="1979073" cy="422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14982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1046830"/>
            <a:ext cx="5472000" cy="4621282"/>
          </a:xfrm>
        </p:spPr>
        <p:txBody>
          <a:bodyPr anchor="t"/>
          <a:lstStyle/>
          <a:p>
            <a:r>
              <a:rPr lang="en-US" sz="2000" b="1" dirty="0" smtClean="0">
                <a:solidFill>
                  <a:schemeClr val="accent2">
                    <a:lumMod val="75000"/>
                  </a:schemeClr>
                </a:solidFill>
              </a:rPr>
              <a:t>Paragraph</a:t>
            </a:r>
            <a:r>
              <a:rPr lang="en-US" sz="2400" b="1" dirty="0" smtClean="0">
                <a:solidFill>
                  <a:schemeClr val="accent2">
                    <a:lumMod val="75000"/>
                  </a:schemeClr>
                </a:solidFill>
              </a:rPr>
              <a:t> </a:t>
            </a:r>
          </a:p>
          <a:p>
            <a:pPr lvl="1"/>
            <a:r>
              <a:rPr lang="en-US" sz="1800" dirty="0" smtClean="0"/>
              <a:t>Group of sentences </a:t>
            </a:r>
          </a:p>
          <a:p>
            <a:pPr lvl="1"/>
            <a:r>
              <a:rPr lang="en-US" sz="1800" dirty="0" smtClean="0"/>
              <a:t>Develops </a:t>
            </a:r>
            <a:r>
              <a:rPr lang="en-US" sz="1800" b="1" u="sng" dirty="0" smtClean="0"/>
              <a:t>one</a:t>
            </a:r>
            <a:r>
              <a:rPr lang="en-US" sz="1800" dirty="0" smtClean="0"/>
              <a:t> main idea</a:t>
            </a:r>
            <a:endParaRPr lang="en-US" sz="1800" dirty="0"/>
          </a:p>
          <a:p>
            <a:r>
              <a:rPr lang="en-US" sz="2000" b="1" dirty="0">
                <a:solidFill>
                  <a:schemeClr val="accent2">
                    <a:lumMod val="75000"/>
                  </a:schemeClr>
                </a:solidFill>
              </a:rPr>
              <a:t>Paragraph can be </a:t>
            </a:r>
          </a:p>
          <a:p>
            <a:pPr lvl="1"/>
            <a:r>
              <a:rPr lang="en-US" sz="1800" dirty="0" smtClean="0"/>
              <a:t>Independent </a:t>
            </a:r>
          </a:p>
          <a:p>
            <a:pPr lvl="1"/>
            <a:r>
              <a:rPr lang="en-US" sz="1800" dirty="0" smtClean="0"/>
              <a:t>Part of a longer writing</a:t>
            </a:r>
          </a:p>
          <a:p>
            <a:r>
              <a:rPr lang="en-US" sz="2000" b="1" dirty="0">
                <a:solidFill>
                  <a:schemeClr val="accent2">
                    <a:lumMod val="75000"/>
                  </a:schemeClr>
                </a:solidFill>
              </a:rPr>
              <a:t>Length of the paragraph</a:t>
            </a:r>
          </a:p>
          <a:p>
            <a:pPr lvl="1"/>
            <a:r>
              <a:rPr lang="en-US" dirty="0" smtClean="0"/>
              <a:t>Short paragraph </a:t>
            </a:r>
          </a:p>
          <a:p>
            <a:pPr lvl="2"/>
            <a:r>
              <a:rPr lang="en-US" dirty="0" smtClean="0">
                <a:solidFill>
                  <a:schemeClr val="accent1"/>
                </a:solidFill>
              </a:rPr>
              <a:t>Something is missing </a:t>
            </a:r>
          </a:p>
          <a:p>
            <a:pPr lvl="1"/>
            <a:r>
              <a:rPr lang="en-US" dirty="0" smtClean="0"/>
              <a:t>Very long paragraph </a:t>
            </a:r>
          </a:p>
          <a:p>
            <a:pPr lvl="2"/>
            <a:r>
              <a:rPr lang="en-US" dirty="0" smtClean="0">
                <a:solidFill>
                  <a:schemeClr val="accent1"/>
                </a:solidFill>
              </a:rPr>
              <a:t>Readers may lose interest</a:t>
            </a:r>
            <a:endParaRPr lang="en-US" dirty="0">
              <a:solidFill>
                <a:schemeClr val="accent1"/>
              </a:solidFill>
            </a:endParaRPr>
          </a:p>
          <a:p>
            <a:r>
              <a:rPr lang="en-US" sz="2000" b="1" dirty="0">
                <a:solidFill>
                  <a:schemeClr val="accent2">
                    <a:lumMod val="75000"/>
                  </a:schemeClr>
                </a:solidFill>
              </a:rPr>
              <a:t>Effective Paragraph</a:t>
            </a:r>
          </a:p>
          <a:p>
            <a:pPr lvl="1"/>
            <a:r>
              <a:rPr lang="en-US" sz="1800" dirty="0" smtClean="0"/>
              <a:t>Develop the main idea</a:t>
            </a:r>
          </a:p>
          <a:p>
            <a:pPr lvl="1"/>
            <a:r>
              <a:rPr lang="en-US" sz="1800" dirty="0" smtClean="0"/>
              <a:t>6/7 to not more than 10-12 sentences</a:t>
            </a:r>
          </a:p>
        </p:txBody>
      </p:sp>
      <p:pic>
        <p:nvPicPr>
          <p:cNvPr id="9" name="Picture Placeholder 8">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6096000" y="0"/>
            <a:ext cx="6096000" cy="6370418"/>
          </a:xfrm>
        </p:spPr>
      </p:pic>
      <p:sp>
        <p:nvSpPr>
          <p:cNvPr id="20" name="Rectangle 19">
            <a:extLst>
              <a:ext uri="{FF2B5EF4-FFF2-40B4-BE49-F238E27FC236}">
                <a16:creationId xmlns:a16="http://schemas.microsoft.com/office/drawing/2014/main" id="{EFA08948-2B6F-46B1-9D2D-8D7B2B3FBD56}"/>
              </a:ext>
              <a:ext uri="{C183D7F6-B498-43B3-948B-1728B52AA6E4}">
                <adec:decorative xmlns=""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dirty="0" smtClean="0"/>
              <a:t>Paragraph</a:t>
            </a:r>
            <a:endParaRPr lang="en-US"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smtClean="0"/>
              <a:t>Basic block of any writing </a:t>
            </a:r>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2</a:t>
            </a:fld>
            <a:endParaRPr lang="en-US" dirty="0"/>
          </a:p>
        </p:txBody>
      </p:sp>
      <p:sp>
        <p:nvSpPr>
          <p:cNvPr id="5" name="Rectangle 4"/>
          <p:cNvSpPr/>
          <p:nvPr/>
        </p:nvSpPr>
        <p:spPr>
          <a:xfrm>
            <a:off x="9780927" y="6370418"/>
            <a:ext cx="1979073" cy="422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7466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3" name="Picture Placeholder 22">
            <a:extLst>
              <a:ext uri="{FF2B5EF4-FFF2-40B4-BE49-F238E27FC236}">
                <a16:creationId xmlns:a16="http://schemas.microsoft.com/office/drawing/2014/main" id="{35E3CE9E-B03C-CB4B-A83A-D3265C7A054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523193" y="0"/>
            <a:ext cx="9557026" cy="6371351"/>
          </a:xfrm>
        </p:spPr>
      </p:pic>
      <p:sp>
        <p:nvSpPr>
          <p:cNvPr id="3" name="Title 2">
            <a:extLst>
              <a:ext uri="{FF2B5EF4-FFF2-40B4-BE49-F238E27FC236}">
                <a16:creationId xmlns:a16="http://schemas.microsoft.com/office/drawing/2014/main" id="{200B3D2B-613A-41BE-987D-E6A1324B456D}"/>
              </a:ext>
            </a:extLst>
          </p:cNvPr>
          <p:cNvSpPr>
            <a:spLocks noGrp="1"/>
          </p:cNvSpPr>
          <p:nvPr>
            <p:ph type="title"/>
          </p:nvPr>
        </p:nvSpPr>
        <p:spPr>
          <a:xfrm>
            <a:off x="-1700" y="2156226"/>
            <a:ext cx="4903599" cy="1958400"/>
          </a:xfrm>
        </p:spPr>
        <p:txBody>
          <a:bodyPr/>
          <a:lstStyle/>
          <a:p>
            <a:r>
              <a:rPr lang="en-US" sz="4800" dirty="0" smtClean="0"/>
              <a:t>Concluding/ Transitioning Sentence </a:t>
            </a:r>
            <a:endParaRPr lang="en-US" sz="4800" dirty="0"/>
          </a:p>
        </p:txBody>
      </p:sp>
      <p:sp>
        <p:nvSpPr>
          <p:cNvPr id="10" name="Text Placeholder 9">
            <a:extLst>
              <a:ext uri="{FF2B5EF4-FFF2-40B4-BE49-F238E27FC236}">
                <a16:creationId xmlns:a16="http://schemas.microsoft.com/office/drawing/2014/main" id="{2972F17A-D965-40B9-8ABB-C634072DBCC0}"/>
              </a:ext>
            </a:extLst>
          </p:cNvPr>
          <p:cNvSpPr>
            <a:spLocks noGrp="1"/>
          </p:cNvSpPr>
          <p:nvPr>
            <p:ph type="body" sz="quarter" idx="13"/>
          </p:nvPr>
        </p:nvSpPr>
        <p:spPr>
          <a:xfrm>
            <a:off x="0" y="4110760"/>
            <a:ext cx="4902200" cy="1100565"/>
          </a:xfrm>
        </p:spPr>
        <p:txBody>
          <a:bodyPr/>
          <a:lstStyle/>
          <a:p>
            <a:r>
              <a:rPr lang="en-US" dirty="0" smtClean="0"/>
              <a:t>How to end the paragraph ? </a:t>
            </a:r>
            <a:endParaRPr lang="en-US" dirty="0"/>
          </a:p>
          <a:p>
            <a:endParaRPr lang="en-US"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solidFill>
            <a:schemeClr val="tx1">
              <a:lumMod val="95000"/>
              <a:lumOff val="5000"/>
            </a:schemeClr>
          </a:solidFill>
        </p:spPr>
        <p:txBody>
          <a:bodyPr/>
          <a:lstStyle/>
          <a:p>
            <a:fld id="{19B51A1E-902D-48AF-9020-955120F399B6}" type="slidenum">
              <a:rPr lang="en-US" smtClean="0"/>
              <a:pPr/>
              <a:t>20</a:t>
            </a:fld>
            <a:endParaRPr lang="en-US" dirty="0"/>
          </a:p>
        </p:txBody>
      </p:sp>
      <p:sp>
        <p:nvSpPr>
          <p:cNvPr id="6" name="Rectangle 5"/>
          <p:cNvSpPr/>
          <p:nvPr/>
        </p:nvSpPr>
        <p:spPr>
          <a:xfrm>
            <a:off x="9780927" y="6370418"/>
            <a:ext cx="1979073" cy="422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4861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pPr/>
              <a:t>21</a:t>
            </a:fld>
            <a:endParaRPr lang="en-US" noProof="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233675"/>
          </a:xfrm>
          <a:prstGeom prst="rect">
            <a:avLst/>
          </a:prstGeom>
        </p:spPr>
      </p:pic>
      <p:sp>
        <p:nvSpPr>
          <p:cNvPr id="10"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951875"/>
            <a:ext cx="5331718" cy="4716237"/>
          </a:xfrm>
          <a:solidFill>
            <a:schemeClr val="bg1"/>
          </a:solidFill>
        </p:spPr>
        <p:txBody>
          <a:bodyPr anchor="ctr"/>
          <a:lstStyle/>
          <a:p>
            <a:r>
              <a:rPr lang="en-US" sz="2000" b="1" dirty="0" smtClean="0">
                <a:solidFill>
                  <a:schemeClr val="accent2">
                    <a:lumMod val="75000"/>
                  </a:schemeClr>
                </a:solidFill>
              </a:rPr>
              <a:t>Effective concluding sentence</a:t>
            </a:r>
            <a:endParaRPr lang="en-US" sz="2400" b="1" dirty="0" smtClean="0">
              <a:solidFill>
                <a:schemeClr val="accent2">
                  <a:lumMod val="75000"/>
                </a:schemeClr>
              </a:solidFill>
            </a:endParaRPr>
          </a:p>
          <a:p>
            <a:pPr lvl="1"/>
            <a:r>
              <a:rPr lang="en-US" sz="1800" dirty="0" smtClean="0"/>
              <a:t>Draws the ideas together </a:t>
            </a:r>
          </a:p>
          <a:p>
            <a:r>
              <a:rPr lang="en-US" sz="2000" b="1" dirty="0" smtClean="0">
                <a:solidFill>
                  <a:schemeClr val="accent2">
                    <a:lumMod val="75000"/>
                  </a:schemeClr>
                </a:solidFill>
              </a:rPr>
              <a:t>Reminds readers of </a:t>
            </a:r>
            <a:endParaRPr lang="en-US" sz="2000" b="1" dirty="0">
              <a:solidFill>
                <a:schemeClr val="accent2">
                  <a:lumMod val="75000"/>
                </a:schemeClr>
              </a:solidFill>
            </a:endParaRPr>
          </a:p>
          <a:p>
            <a:pPr lvl="1"/>
            <a:r>
              <a:rPr lang="en-US" sz="1800" dirty="0" smtClean="0"/>
              <a:t>Main idea</a:t>
            </a:r>
          </a:p>
          <a:p>
            <a:r>
              <a:rPr lang="en-US" sz="2000" b="1" dirty="0" smtClean="0">
                <a:solidFill>
                  <a:schemeClr val="accent2">
                    <a:lumMod val="75000"/>
                  </a:schemeClr>
                </a:solidFill>
              </a:rPr>
              <a:t>Showcases that you have proved</a:t>
            </a:r>
          </a:p>
          <a:p>
            <a:pPr lvl="1"/>
            <a:r>
              <a:rPr lang="en-US" sz="1800" dirty="0" smtClean="0">
                <a:solidFill>
                  <a:schemeClr val="tx1"/>
                </a:solidFill>
              </a:rPr>
              <a:t>The perspective</a:t>
            </a:r>
            <a:r>
              <a:rPr lang="en-US" sz="1800" dirty="0">
                <a:solidFill>
                  <a:schemeClr val="tx1"/>
                </a:solidFill>
              </a:rPr>
              <a:t> </a:t>
            </a:r>
            <a:r>
              <a:rPr lang="en-US" sz="1800" dirty="0" smtClean="0">
                <a:solidFill>
                  <a:schemeClr val="tx1"/>
                </a:solidFill>
              </a:rPr>
              <a:t>set in the Topic Sentence</a:t>
            </a:r>
          </a:p>
          <a:p>
            <a:endParaRPr lang="en-US" dirty="0">
              <a:solidFill>
                <a:schemeClr val="tx1"/>
              </a:solidFill>
            </a:endParaRPr>
          </a:p>
          <a:p>
            <a:pPr marL="0" indent="0">
              <a:buNone/>
            </a:pPr>
            <a:r>
              <a:rPr lang="en-US" b="1" dirty="0" smtClean="0">
                <a:solidFill>
                  <a:schemeClr val="accent2">
                    <a:lumMod val="75000"/>
                  </a:schemeClr>
                </a:solidFill>
              </a:rPr>
              <a:t>There are numerous advantages to owning a hybrid car.</a:t>
            </a:r>
          </a:p>
          <a:p>
            <a:pPr lvl="1"/>
            <a:r>
              <a:rPr lang="en-US" sz="1800" dirty="0" smtClean="0">
                <a:solidFill>
                  <a:schemeClr val="tx1"/>
                </a:solidFill>
              </a:rPr>
              <a:t>Given the low running costs and environmental benefits of owning a hybrid car, it is likely that many people will prefer buying them in the future</a:t>
            </a:r>
            <a:r>
              <a:rPr lang="en-US" dirty="0" smtClean="0">
                <a:solidFill>
                  <a:schemeClr val="tx1"/>
                </a:solidFill>
              </a:rPr>
              <a:t>. </a:t>
            </a:r>
          </a:p>
        </p:txBody>
      </p:sp>
      <p:sp>
        <p:nvSpPr>
          <p:cNvPr id="11" name="Title 2">
            <a:extLst>
              <a:ext uri="{FF2B5EF4-FFF2-40B4-BE49-F238E27FC236}">
                <a16:creationId xmlns:a16="http://schemas.microsoft.com/office/drawing/2014/main" id="{200B3D2B-613A-41BE-987D-E6A1324B456D}"/>
              </a:ext>
            </a:extLst>
          </p:cNvPr>
          <p:cNvSpPr txBox="1">
            <a:spLocks/>
          </p:cNvSpPr>
          <p:nvPr/>
        </p:nvSpPr>
        <p:spPr>
          <a:xfrm>
            <a:off x="6535710" y="2189802"/>
            <a:ext cx="5656289" cy="1797582"/>
          </a:xfrm>
          <a:prstGeom prst="rect">
            <a:avLst/>
          </a:prstGeom>
          <a:solidFill>
            <a:schemeClr val="tx1"/>
          </a:solidFill>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r>
              <a:rPr lang="en-US" sz="3600" dirty="0" smtClean="0">
                <a:solidFill>
                  <a:schemeClr val="bg1"/>
                </a:solidFill>
              </a:rPr>
              <a:t>Concluding Sentence </a:t>
            </a:r>
            <a:endParaRPr lang="en-US" sz="3600" dirty="0">
              <a:solidFill>
                <a:schemeClr val="bg1"/>
              </a:solidFill>
            </a:endParaRPr>
          </a:p>
        </p:txBody>
      </p:sp>
      <p:pic>
        <p:nvPicPr>
          <p:cNvPr id="12" name="Picture 11"/>
          <p:cNvPicPr>
            <a:picLocks noChangeAspect="1"/>
          </p:cNvPicPr>
          <p:nvPr/>
        </p:nvPicPr>
        <p:blipFill>
          <a:blip r:embed="rId4"/>
          <a:stretch>
            <a:fillRect/>
          </a:stretch>
        </p:blipFill>
        <p:spPr>
          <a:xfrm>
            <a:off x="6535710" y="3987384"/>
            <a:ext cx="5656290" cy="45719"/>
          </a:xfrm>
          <a:prstGeom prst="rect">
            <a:avLst/>
          </a:prstGeom>
        </p:spPr>
      </p:pic>
      <p:sp>
        <p:nvSpPr>
          <p:cNvPr id="13" name="Rectangle 12"/>
          <p:cNvSpPr/>
          <p:nvPr/>
        </p:nvSpPr>
        <p:spPr>
          <a:xfrm>
            <a:off x="9780927" y="6370418"/>
            <a:ext cx="1979073" cy="422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34581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pPr/>
              <a:t>22</a:t>
            </a:fld>
            <a:endParaRPr lang="en-US" noProof="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12" y="1"/>
            <a:ext cx="11693130" cy="6360000"/>
          </a:xfrm>
          <a:prstGeom prst="rect">
            <a:avLst/>
          </a:prstGeom>
        </p:spPr>
      </p:pic>
      <p:sp>
        <p:nvSpPr>
          <p:cNvPr id="10"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284813" y="1360859"/>
            <a:ext cx="5656290" cy="4716237"/>
          </a:xfrm>
          <a:solidFill>
            <a:schemeClr val="bg1"/>
          </a:solidFill>
        </p:spPr>
        <p:txBody>
          <a:bodyPr anchor="ctr"/>
          <a:lstStyle/>
          <a:p>
            <a:r>
              <a:rPr lang="en-US" sz="2000" b="1" dirty="0" smtClean="0">
                <a:solidFill>
                  <a:schemeClr val="accent2">
                    <a:lumMod val="75000"/>
                  </a:schemeClr>
                </a:solidFill>
              </a:rPr>
              <a:t>Restate the Main Idea</a:t>
            </a:r>
          </a:p>
          <a:p>
            <a:pPr marL="266700" lvl="1" indent="0">
              <a:buNone/>
            </a:pPr>
            <a:r>
              <a:rPr lang="en-US" sz="1800" b="1" dirty="0" smtClean="0">
                <a:solidFill>
                  <a:schemeClr val="tx1"/>
                </a:solidFill>
              </a:rPr>
              <a:t>Childhood obesity is a growing problem in the United States. </a:t>
            </a:r>
          </a:p>
          <a:p>
            <a:r>
              <a:rPr lang="en-US" sz="2000" b="1" dirty="0" smtClean="0">
                <a:solidFill>
                  <a:schemeClr val="accent2">
                    <a:lumMod val="75000"/>
                  </a:schemeClr>
                </a:solidFill>
              </a:rPr>
              <a:t>Summarize the key points </a:t>
            </a:r>
          </a:p>
          <a:p>
            <a:pPr marL="266700" lvl="1" indent="0">
              <a:buNone/>
            </a:pPr>
            <a:r>
              <a:rPr lang="en-US" sz="1800" b="1" dirty="0" smtClean="0">
                <a:solidFill>
                  <a:schemeClr val="tx1"/>
                </a:solidFill>
              </a:rPr>
              <a:t>A lack of healthy choices, poor parenting, and an addiction to video games are among the factors contributing to childhood obesity. </a:t>
            </a:r>
          </a:p>
          <a:p>
            <a:r>
              <a:rPr lang="en-US" sz="2000" b="1" dirty="0" smtClean="0">
                <a:solidFill>
                  <a:schemeClr val="accent2">
                    <a:lumMod val="75000"/>
                  </a:schemeClr>
                </a:solidFill>
              </a:rPr>
              <a:t>Draw conclusion based on the information in the paragraph </a:t>
            </a:r>
          </a:p>
          <a:p>
            <a:pPr marL="266700" lvl="1" indent="0">
              <a:buNone/>
            </a:pPr>
            <a:r>
              <a:rPr lang="en-US" sz="1800" b="1" dirty="0" smtClean="0">
                <a:solidFill>
                  <a:schemeClr val="tx1"/>
                </a:solidFill>
              </a:rPr>
              <a:t>These statistics indicate that unless we take action, childhood obesity will continue to rise. </a:t>
            </a:r>
            <a:endParaRPr lang="en-US" sz="2000" b="1" dirty="0" smtClean="0">
              <a:solidFill>
                <a:schemeClr val="tx1"/>
              </a:solidFill>
            </a:endParaRPr>
          </a:p>
          <a:p>
            <a:pPr marL="0" indent="0">
              <a:buNone/>
            </a:pPr>
            <a:endParaRPr lang="en-US" sz="2000" b="1" dirty="0">
              <a:solidFill>
                <a:schemeClr val="accent2">
                  <a:lumMod val="75000"/>
                </a:schemeClr>
              </a:solidFill>
            </a:endParaRPr>
          </a:p>
        </p:txBody>
      </p:sp>
      <p:sp>
        <p:nvSpPr>
          <p:cNvPr id="11" name="Title 2">
            <a:extLst>
              <a:ext uri="{FF2B5EF4-FFF2-40B4-BE49-F238E27FC236}">
                <a16:creationId xmlns:a16="http://schemas.microsoft.com/office/drawing/2014/main" id="{200B3D2B-613A-41BE-987D-E6A1324B456D}"/>
              </a:ext>
            </a:extLst>
          </p:cNvPr>
          <p:cNvSpPr txBox="1">
            <a:spLocks/>
          </p:cNvSpPr>
          <p:nvPr/>
        </p:nvSpPr>
        <p:spPr>
          <a:xfrm>
            <a:off x="284814" y="442050"/>
            <a:ext cx="5656289" cy="994454"/>
          </a:xfrm>
          <a:prstGeom prst="rect">
            <a:avLst/>
          </a:prstGeom>
          <a:solidFill>
            <a:schemeClr val="tx1"/>
          </a:solidFill>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r>
              <a:rPr lang="en-US" sz="3600" dirty="0" smtClean="0">
                <a:solidFill>
                  <a:schemeClr val="bg1"/>
                </a:solidFill>
              </a:rPr>
              <a:t>Concluding Sentences </a:t>
            </a:r>
            <a:endParaRPr lang="en-US" sz="3600" dirty="0">
              <a:solidFill>
                <a:schemeClr val="bg1"/>
              </a:solidFill>
            </a:endParaRPr>
          </a:p>
        </p:txBody>
      </p:sp>
      <p:pic>
        <p:nvPicPr>
          <p:cNvPr id="12" name="Picture 11"/>
          <p:cNvPicPr>
            <a:picLocks noChangeAspect="1"/>
          </p:cNvPicPr>
          <p:nvPr/>
        </p:nvPicPr>
        <p:blipFill>
          <a:blip r:embed="rId4"/>
          <a:stretch>
            <a:fillRect/>
          </a:stretch>
        </p:blipFill>
        <p:spPr>
          <a:xfrm>
            <a:off x="284812" y="1312643"/>
            <a:ext cx="3932515" cy="75533"/>
          </a:xfrm>
          <a:prstGeom prst="rect">
            <a:avLst/>
          </a:prstGeom>
        </p:spPr>
      </p:pic>
      <p:sp>
        <p:nvSpPr>
          <p:cNvPr id="13" name="Rectangle 12"/>
          <p:cNvSpPr/>
          <p:nvPr/>
        </p:nvSpPr>
        <p:spPr>
          <a:xfrm>
            <a:off x="9780927" y="6370418"/>
            <a:ext cx="1979073" cy="422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4737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pPr/>
              <a:t>23</a:t>
            </a:fld>
            <a:endParaRPr lang="en-US" noProof="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12" y="1"/>
            <a:ext cx="11693130" cy="6360000"/>
          </a:xfrm>
          <a:prstGeom prst="rect">
            <a:avLst/>
          </a:prstGeom>
        </p:spPr>
      </p:pic>
      <p:sp>
        <p:nvSpPr>
          <p:cNvPr id="10"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284813" y="1360859"/>
            <a:ext cx="5656290" cy="4716237"/>
          </a:xfrm>
          <a:solidFill>
            <a:schemeClr val="bg1"/>
          </a:solidFill>
        </p:spPr>
        <p:txBody>
          <a:bodyPr anchor="ctr"/>
          <a:lstStyle/>
          <a:p>
            <a:r>
              <a:rPr lang="en-US" sz="2000" b="1" dirty="0" smtClean="0">
                <a:solidFill>
                  <a:schemeClr val="accent2">
                    <a:lumMod val="75000"/>
                  </a:schemeClr>
                </a:solidFill>
              </a:rPr>
              <a:t>Make a prediction, suggestion or recommendation about the information given</a:t>
            </a:r>
          </a:p>
          <a:p>
            <a:pPr marL="266700" lvl="1" indent="0">
              <a:buNone/>
            </a:pPr>
            <a:r>
              <a:rPr lang="en-US" sz="1800" b="1" dirty="0" smtClean="0">
                <a:solidFill>
                  <a:schemeClr val="tx1"/>
                </a:solidFill>
              </a:rPr>
              <a:t>Based on this research, more than 60% of children in the United States will be morbidly obese by the year 2030 unless we take swift action now. </a:t>
            </a:r>
          </a:p>
          <a:p>
            <a:r>
              <a:rPr lang="en-US" sz="2000" b="1" dirty="0" smtClean="0">
                <a:solidFill>
                  <a:schemeClr val="accent2">
                    <a:lumMod val="75000"/>
                  </a:schemeClr>
                </a:solidFill>
              </a:rPr>
              <a:t>Offer an additional observation </a:t>
            </a:r>
            <a:endParaRPr lang="en-US" sz="2000" b="1" dirty="0">
              <a:solidFill>
                <a:schemeClr val="accent2">
                  <a:lumMod val="75000"/>
                </a:schemeClr>
              </a:solidFill>
            </a:endParaRPr>
          </a:p>
          <a:p>
            <a:pPr marL="266700" lvl="1" indent="0">
              <a:buNone/>
            </a:pPr>
            <a:r>
              <a:rPr lang="en-US" sz="1800" b="1" dirty="0" smtClean="0">
                <a:solidFill>
                  <a:schemeClr val="tx1"/>
                </a:solidFill>
              </a:rPr>
              <a:t>Childhood obesity </a:t>
            </a:r>
            <a:r>
              <a:rPr lang="en-US" sz="1800" b="1" dirty="0">
                <a:solidFill>
                  <a:schemeClr val="tx1"/>
                </a:solidFill>
              </a:rPr>
              <a:t>i</a:t>
            </a:r>
            <a:r>
              <a:rPr lang="en-US" sz="1800" b="1" dirty="0" smtClean="0">
                <a:solidFill>
                  <a:schemeClr val="tx1"/>
                </a:solidFill>
              </a:rPr>
              <a:t>s an entirely preventable tragedy.</a:t>
            </a:r>
          </a:p>
        </p:txBody>
      </p:sp>
      <p:sp>
        <p:nvSpPr>
          <p:cNvPr id="11" name="Title 2">
            <a:extLst>
              <a:ext uri="{FF2B5EF4-FFF2-40B4-BE49-F238E27FC236}">
                <a16:creationId xmlns:a16="http://schemas.microsoft.com/office/drawing/2014/main" id="{200B3D2B-613A-41BE-987D-E6A1324B456D}"/>
              </a:ext>
            </a:extLst>
          </p:cNvPr>
          <p:cNvSpPr txBox="1">
            <a:spLocks/>
          </p:cNvSpPr>
          <p:nvPr/>
        </p:nvSpPr>
        <p:spPr>
          <a:xfrm>
            <a:off x="284814" y="442050"/>
            <a:ext cx="5656289" cy="994454"/>
          </a:xfrm>
          <a:prstGeom prst="rect">
            <a:avLst/>
          </a:prstGeom>
          <a:solidFill>
            <a:schemeClr val="tx1"/>
          </a:solidFill>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r>
              <a:rPr lang="en-US" sz="3600" dirty="0" smtClean="0">
                <a:solidFill>
                  <a:schemeClr val="bg1"/>
                </a:solidFill>
              </a:rPr>
              <a:t>Concluding Sentences </a:t>
            </a:r>
            <a:endParaRPr lang="en-US" sz="3600" dirty="0">
              <a:solidFill>
                <a:schemeClr val="bg1"/>
              </a:solidFill>
            </a:endParaRPr>
          </a:p>
        </p:txBody>
      </p:sp>
      <p:pic>
        <p:nvPicPr>
          <p:cNvPr id="12" name="Picture 11"/>
          <p:cNvPicPr>
            <a:picLocks noChangeAspect="1"/>
          </p:cNvPicPr>
          <p:nvPr/>
        </p:nvPicPr>
        <p:blipFill>
          <a:blip r:embed="rId4"/>
          <a:stretch>
            <a:fillRect/>
          </a:stretch>
        </p:blipFill>
        <p:spPr>
          <a:xfrm>
            <a:off x="284812" y="1312643"/>
            <a:ext cx="3932515" cy="75533"/>
          </a:xfrm>
          <a:prstGeom prst="rect">
            <a:avLst/>
          </a:prstGeom>
        </p:spPr>
      </p:pic>
      <p:sp>
        <p:nvSpPr>
          <p:cNvPr id="13" name="Rectangle 12"/>
          <p:cNvSpPr/>
          <p:nvPr/>
        </p:nvSpPr>
        <p:spPr>
          <a:xfrm>
            <a:off x="9780927" y="6370418"/>
            <a:ext cx="1979073" cy="422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739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28ED-E8E6-4EBE-8C7C-8E6E2E5012C8}"/>
              </a:ext>
            </a:extLst>
          </p:cNvPr>
          <p:cNvSpPr>
            <a:spLocks noGrp="1"/>
          </p:cNvSpPr>
          <p:nvPr>
            <p:ph type="title"/>
          </p:nvPr>
        </p:nvSpPr>
        <p:spPr>
          <a:xfrm>
            <a:off x="432000" y="286187"/>
            <a:ext cx="11340000" cy="1033062"/>
          </a:xfrm>
          <a:solidFill>
            <a:schemeClr val="tx1">
              <a:alpha val="84000"/>
            </a:schemeClr>
          </a:solidFill>
        </p:spPr>
        <p:txBody>
          <a:bodyPr anchor="ctr"/>
          <a:lstStyle/>
          <a:p>
            <a:pPr algn="ctr"/>
            <a:r>
              <a:rPr lang="en-US" sz="3600" dirty="0">
                <a:solidFill>
                  <a:schemeClr val="bg1"/>
                </a:solidFill>
              </a:rPr>
              <a:t>Key aspects of Paragraph Development </a:t>
            </a:r>
          </a:p>
        </p:txBody>
      </p:sp>
      <p:sp>
        <p:nvSpPr>
          <p:cNvPr id="5" name="Text Placeholder 4">
            <a:extLst>
              <a:ext uri="{FF2B5EF4-FFF2-40B4-BE49-F238E27FC236}">
                <a16:creationId xmlns:a16="http://schemas.microsoft.com/office/drawing/2014/main" id="{A96AA788-5F14-43DB-B035-1BC6DA150990}"/>
              </a:ext>
            </a:extLst>
          </p:cNvPr>
          <p:cNvSpPr>
            <a:spLocks noGrp="1"/>
          </p:cNvSpPr>
          <p:nvPr>
            <p:ph type="body" sz="quarter" idx="17"/>
          </p:nvPr>
        </p:nvSpPr>
        <p:spPr>
          <a:xfrm>
            <a:off x="431800" y="3971432"/>
            <a:ext cx="1980000" cy="1005417"/>
          </a:xfrm>
        </p:spPr>
        <p:txBody>
          <a:bodyPr/>
          <a:lstStyle/>
          <a:p>
            <a:r>
              <a:rPr lang="en-US" b="1" dirty="0" smtClean="0">
                <a:solidFill>
                  <a:schemeClr val="accent2">
                    <a:lumMod val="75000"/>
                  </a:schemeClr>
                </a:solidFill>
              </a:rPr>
              <a:t>Make sure paragraph leads </a:t>
            </a:r>
            <a:r>
              <a:rPr lang="en-US" sz="2000" b="1" dirty="0" smtClean="0">
                <a:solidFill>
                  <a:schemeClr val="accent2">
                    <a:lumMod val="75000"/>
                  </a:schemeClr>
                </a:solidFill>
              </a:rPr>
              <a:t>somewhere</a:t>
            </a:r>
            <a:r>
              <a:rPr lang="en-US" b="1" dirty="0" smtClean="0">
                <a:solidFill>
                  <a:schemeClr val="accent2">
                    <a:lumMod val="75000"/>
                  </a:schemeClr>
                </a:solidFill>
              </a:rPr>
              <a:t> </a:t>
            </a:r>
            <a:endParaRPr lang="en-US" b="1" dirty="0">
              <a:solidFill>
                <a:schemeClr val="accent2">
                  <a:lumMod val="75000"/>
                </a:schemeClr>
              </a:solidFill>
            </a:endParaRPr>
          </a:p>
        </p:txBody>
      </p:sp>
      <p:cxnSp>
        <p:nvCxnSpPr>
          <p:cNvPr id="20" name="Straight Connector 19">
            <a:extLst>
              <a:ext uri="{FF2B5EF4-FFF2-40B4-BE49-F238E27FC236}">
                <a16:creationId xmlns:a16="http://schemas.microsoft.com/office/drawing/2014/main" id="{B674B9A6-D55C-478C-8D92-D0BFBCD7B598}"/>
              </a:ext>
              <a:ext uri="{C183D7F6-B498-43B3-948B-1728B52AA6E4}">
                <adec:decorative xmlns:adec="http://schemas.microsoft.com/office/drawing/2017/decorative" xmlns="" val="1"/>
              </a:ext>
            </a:extLst>
          </p:cNvPr>
          <p:cNvCxnSpPr>
            <a:cxnSpLocks/>
          </p:cNvCxnSpPr>
          <p:nvPr/>
        </p:nvCxnSpPr>
        <p:spPr>
          <a:xfrm>
            <a:off x="535566" y="5063530"/>
            <a:ext cx="180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1806F98B-6BF9-4D0F-B7E7-561F064602FD}"/>
              </a:ext>
            </a:extLst>
          </p:cNvPr>
          <p:cNvSpPr>
            <a:spLocks noGrp="1"/>
          </p:cNvSpPr>
          <p:nvPr>
            <p:ph type="body" sz="quarter" idx="33"/>
          </p:nvPr>
        </p:nvSpPr>
        <p:spPr>
          <a:xfrm>
            <a:off x="3616061" y="4002636"/>
            <a:ext cx="1980000" cy="862529"/>
          </a:xfrm>
        </p:spPr>
        <p:txBody>
          <a:bodyPr/>
          <a:lstStyle/>
          <a:p>
            <a:r>
              <a:rPr lang="en-US" sz="2000" b="1" dirty="0" smtClean="0">
                <a:solidFill>
                  <a:schemeClr val="accent2">
                    <a:lumMod val="75000"/>
                  </a:schemeClr>
                </a:solidFill>
              </a:rPr>
              <a:t>Develop ideas adequately</a:t>
            </a:r>
            <a:endParaRPr lang="en-US" sz="2000" b="1" dirty="0">
              <a:solidFill>
                <a:schemeClr val="accent2">
                  <a:lumMod val="75000"/>
                </a:schemeClr>
              </a:solidFill>
            </a:endParaRPr>
          </a:p>
        </p:txBody>
      </p:sp>
      <p:cxnSp>
        <p:nvCxnSpPr>
          <p:cNvPr id="21" name="Straight Connector 20">
            <a:extLst>
              <a:ext uri="{FF2B5EF4-FFF2-40B4-BE49-F238E27FC236}">
                <a16:creationId xmlns:a16="http://schemas.microsoft.com/office/drawing/2014/main" id="{5A0322F4-E79A-4E4D-98CA-2DC1692F90C3}"/>
              </a:ext>
              <a:ext uri="{C183D7F6-B498-43B3-948B-1728B52AA6E4}">
                <adec:decorative xmlns:adec="http://schemas.microsoft.com/office/drawing/2017/decorative" xmlns="" val="1"/>
              </a:ext>
            </a:extLst>
          </p:cNvPr>
          <p:cNvCxnSpPr>
            <a:cxnSpLocks/>
          </p:cNvCxnSpPr>
          <p:nvPr/>
        </p:nvCxnSpPr>
        <p:spPr>
          <a:xfrm>
            <a:off x="3733239" y="5048485"/>
            <a:ext cx="1800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3BF93F76-B979-4659-9F60-ADD378371A4D}"/>
              </a:ext>
            </a:extLst>
          </p:cNvPr>
          <p:cNvSpPr>
            <a:spLocks noGrp="1"/>
          </p:cNvSpPr>
          <p:nvPr>
            <p:ph type="body" sz="quarter" idx="37"/>
          </p:nvPr>
        </p:nvSpPr>
        <p:spPr>
          <a:xfrm>
            <a:off x="6800902" y="4056373"/>
            <a:ext cx="1980000" cy="857654"/>
          </a:xfrm>
        </p:spPr>
        <p:txBody>
          <a:bodyPr/>
          <a:lstStyle/>
          <a:p>
            <a:r>
              <a:rPr lang="en-US" b="1" dirty="0" smtClean="0">
                <a:solidFill>
                  <a:schemeClr val="accent2">
                    <a:lumMod val="75000"/>
                  </a:schemeClr>
                </a:solidFill>
              </a:rPr>
              <a:t>Organize Ideas logically</a:t>
            </a:r>
            <a:r>
              <a:rPr lang="en-US" dirty="0" smtClean="0">
                <a:solidFill>
                  <a:schemeClr val="accent2">
                    <a:lumMod val="75000"/>
                  </a:schemeClr>
                </a:solidFill>
              </a:rPr>
              <a:t> </a:t>
            </a:r>
            <a:endParaRPr lang="en-US" dirty="0">
              <a:solidFill>
                <a:schemeClr val="accent2">
                  <a:lumMod val="75000"/>
                </a:schemeClr>
              </a:solidFill>
            </a:endParaRPr>
          </a:p>
        </p:txBody>
      </p:sp>
      <p:cxnSp>
        <p:nvCxnSpPr>
          <p:cNvPr id="23" name="Straight Connector 22">
            <a:extLst>
              <a:ext uri="{FF2B5EF4-FFF2-40B4-BE49-F238E27FC236}">
                <a16:creationId xmlns:a16="http://schemas.microsoft.com/office/drawing/2014/main" id="{8C3BE7D2-4C35-4BA9-9A98-1A6E17A84A71}"/>
              </a:ext>
              <a:ext uri="{C183D7F6-B498-43B3-948B-1728B52AA6E4}">
                <adec:decorative xmlns:adec="http://schemas.microsoft.com/office/drawing/2017/decorative" xmlns="" val="1"/>
              </a:ext>
            </a:extLst>
          </p:cNvPr>
          <p:cNvCxnSpPr>
            <a:cxnSpLocks/>
          </p:cNvCxnSpPr>
          <p:nvPr/>
        </p:nvCxnSpPr>
        <p:spPr>
          <a:xfrm>
            <a:off x="6931848" y="5076462"/>
            <a:ext cx="1800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B42EB40D-8479-42AF-A4AE-92D6BE6908B5}"/>
              </a:ext>
            </a:extLst>
          </p:cNvPr>
          <p:cNvSpPr>
            <a:spLocks noGrp="1"/>
          </p:cNvSpPr>
          <p:nvPr>
            <p:ph type="body" sz="quarter" idx="39"/>
          </p:nvPr>
        </p:nvSpPr>
        <p:spPr>
          <a:xfrm>
            <a:off x="9792000" y="3971431"/>
            <a:ext cx="1980000" cy="893733"/>
          </a:xfrm>
        </p:spPr>
        <p:txBody>
          <a:bodyPr/>
          <a:lstStyle/>
          <a:p>
            <a:r>
              <a:rPr lang="en-US" sz="2000" b="1" dirty="0" smtClean="0">
                <a:solidFill>
                  <a:schemeClr val="accent2">
                    <a:lumMod val="75000"/>
                  </a:schemeClr>
                </a:solidFill>
              </a:rPr>
              <a:t>Design paragraphs for readability </a:t>
            </a:r>
            <a:endParaRPr lang="en-US" sz="2000" b="1" dirty="0">
              <a:solidFill>
                <a:schemeClr val="accent2">
                  <a:lumMod val="75000"/>
                </a:schemeClr>
              </a:solidFill>
            </a:endParaRPr>
          </a:p>
        </p:txBody>
      </p:sp>
      <p:cxnSp>
        <p:nvCxnSpPr>
          <p:cNvPr id="24" name="Straight Connector 23">
            <a:extLst>
              <a:ext uri="{FF2B5EF4-FFF2-40B4-BE49-F238E27FC236}">
                <a16:creationId xmlns:a16="http://schemas.microsoft.com/office/drawing/2014/main" id="{75979D46-D664-4267-B673-E6B048C084A4}"/>
              </a:ext>
              <a:ext uri="{C183D7F6-B498-43B3-948B-1728B52AA6E4}">
                <adec:decorative xmlns:adec="http://schemas.microsoft.com/office/drawing/2017/decorative" xmlns="" val="1"/>
              </a:ext>
            </a:extLst>
          </p:cNvPr>
          <p:cNvCxnSpPr>
            <a:cxnSpLocks/>
          </p:cNvCxnSpPr>
          <p:nvPr/>
        </p:nvCxnSpPr>
        <p:spPr>
          <a:xfrm>
            <a:off x="10021603" y="5048485"/>
            <a:ext cx="1800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fld id="{4B73C415-D670-4716-A5EC-CC4D52CA2BAC}" type="slidenum">
              <a:rPr lang="en-US" smtClean="0"/>
              <a:pPr/>
              <a:t>3</a:t>
            </a:fld>
            <a:endParaRPr lang="en-US" dirty="0"/>
          </a:p>
        </p:txBody>
      </p:sp>
      <p:pic>
        <p:nvPicPr>
          <p:cNvPr id="32" name="Picture 31"/>
          <p:cNvPicPr>
            <a:picLocks noChangeAspect="1"/>
          </p:cNvPicPr>
          <p:nvPr/>
        </p:nvPicPr>
        <p:blipFill>
          <a:blip r:embed="rId3"/>
          <a:stretch>
            <a:fillRect/>
          </a:stretch>
        </p:blipFill>
        <p:spPr>
          <a:xfrm>
            <a:off x="1" y="6365903"/>
            <a:ext cx="12192000" cy="420660"/>
          </a:xfrm>
          <a:prstGeom prst="rect">
            <a:avLst/>
          </a:prstGeom>
        </p:spPr>
      </p:pic>
      <p:pic>
        <p:nvPicPr>
          <p:cNvPr id="36" name="Picture Placeholder 35"/>
          <p:cNvPicPr>
            <a:picLocks noGrp="1" noChangeAspect="1"/>
          </p:cNvPicPr>
          <p:nvPr>
            <p:ph type="pic" sz="quarter" idx="45"/>
          </p:nvPr>
        </p:nvPicPr>
        <p:blipFill>
          <a:blip r:embed="rId4">
            <a:extLst>
              <a:ext uri="{28A0092B-C50C-407E-A947-70E740481C1C}">
                <a14:useLocalDpi xmlns:a14="http://schemas.microsoft.com/office/drawing/2010/main" val="0"/>
              </a:ext>
            </a:extLst>
          </a:blip>
          <a:srcRect l="20701" r="20701"/>
          <a:stretch>
            <a:fillRect/>
          </a:stretch>
        </p:blipFill>
        <p:spPr/>
      </p:pic>
      <p:pic>
        <p:nvPicPr>
          <p:cNvPr id="38" name="Picture Placeholder 37"/>
          <p:cNvPicPr>
            <a:picLocks noGrp="1" noChangeAspect="1"/>
          </p:cNvPicPr>
          <p:nvPr>
            <p:ph type="pic" sz="quarter" idx="44"/>
          </p:nvPr>
        </p:nvPicPr>
        <p:blipFill>
          <a:blip r:embed="rId5">
            <a:extLst>
              <a:ext uri="{28A0092B-C50C-407E-A947-70E740481C1C}">
                <a14:useLocalDpi xmlns:a14="http://schemas.microsoft.com/office/drawing/2010/main" val="0"/>
              </a:ext>
            </a:extLst>
          </a:blip>
          <a:srcRect l="18626" r="18626"/>
          <a:stretch>
            <a:fillRect/>
          </a:stretch>
        </p:blipFill>
        <p:spPr>
          <a:xfrm>
            <a:off x="6699250" y="1717675"/>
            <a:ext cx="1979613" cy="1981200"/>
          </a:xfrm>
        </p:spPr>
      </p:pic>
      <p:pic>
        <p:nvPicPr>
          <p:cNvPr id="40" name="Picture Placeholder 39"/>
          <p:cNvPicPr>
            <a:picLocks noGrp="1" noChangeAspect="1"/>
          </p:cNvPicPr>
          <p:nvPr>
            <p:ph type="pic" sz="quarter" idx="42"/>
          </p:nvPr>
        </p:nvPicPr>
        <p:blipFill>
          <a:blip r:embed="rId6">
            <a:extLst>
              <a:ext uri="{28A0092B-C50C-407E-A947-70E740481C1C}">
                <a14:useLocalDpi xmlns:a14="http://schemas.microsoft.com/office/drawing/2010/main" val="0"/>
              </a:ext>
            </a:extLst>
          </a:blip>
          <a:srcRect l="25020" r="25020"/>
          <a:stretch>
            <a:fillRect/>
          </a:stretch>
        </p:blipFill>
        <p:spPr>
          <a:xfrm>
            <a:off x="3565525" y="1697038"/>
            <a:ext cx="1979613" cy="1981200"/>
          </a:xfrm>
        </p:spPr>
      </p:pic>
      <p:pic>
        <p:nvPicPr>
          <p:cNvPr id="42" name="Picture Placeholder 41"/>
          <p:cNvPicPr>
            <a:picLocks noGrp="1" noChangeAspect="1"/>
          </p:cNvPicPr>
          <p:nvPr>
            <p:ph type="pic" sz="quarter" idx="41"/>
          </p:nvPr>
        </p:nvPicPr>
        <p:blipFill>
          <a:blip r:embed="rId7">
            <a:extLst>
              <a:ext uri="{28A0092B-C50C-407E-A947-70E740481C1C}">
                <a14:useLocalDpi xmlns:a14="http://schemas.microsoft.com/office/drawing/2010/main" val="0"/>
              </a:ext>
            </a:extLst>
          </a:blip>
          <a:srcRect l="12521" r="12521"/>
          <a:stretch>
            <a:fillRect/>
          </a:stretch>
        </p:blipFill>
        <p:spPr/>
      </p:pic>
    </p:spTree>
    <p:extLst>
      <p:ext uri="{BB962C8B-B14F-4D97-AF65-F5344CB8AC3E}">
        <p14:creationId xmlns:p14="http://schemas.microsoft.com/office/powerpoint/2010/main" val="8482530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8C420A-3AEC-4BE5-BD90-C854A306696C}"/>
              </a:ext>
            </a:extLst>
          </p:cNvPr>
          <p:cNvSpPr>
            <a:spLocks noGrp="1"/>
          </p:cNvSpPr>
          <p:nvPr>
            <p:ph type="title"/>
          </p:nvPr>
        </p:nvSpPr>
        <p:spPr bwMode="ltGray"/>
        <p:txBody>
          <a:bodyPr/>
          <a:lstStyle/>
          <a:p>
            <a:r>
              <a:rPr lang="en-US" dirty="0" smtClean="0"/>
              <a:t>Structure of  a Paragraph</a:t>
            </a:r>
            <a:endParaRPr lang="en-US" dirty="0"/>
          </a:p>
        </p:txBody>
      </p:sp>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xmlns="" val="1"/>
              </a:ext>
            </a:extLst>
          </p:cNvPr>
          <p:cNvCxnSpPr>
            <a:cxnSpLocks/>
          </p:cNvCxnSpPr>
          <p:nvPr/>
        </p:nvCxnSpPr>
        <p:spPr bwMode="ltGray">
          <a:xfrm>
            <a:off x="680728"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1AC9E886-BD82-4757-912B-F7589A22164F}"/>
              </a:ext>
            </a:extLst>
          </p:cNvPr>
          <p:cNvSpPr>
            <a:spLocks noGrp="1"/>
          </p:cNvSpPr>
          <p:nvPr>
            <p:ph idx="1"/>
          </p:nvPr>
        </p:nvSpPr>
        <p:spPr bwMode="gray"/>
        <p:txBody>
          <a:bodyPr anchor="ctr"/>
          <a:lstStyle/>
          <a:p>
            <a:pPr algn="ctr"/>
            <a:r>
              <a:rPr lang="en-US" dirty="0" smtClean="0"/>
              <a:t>What is a paragraph made up of?</a:t>
            </a:r>
            <a:endParaRPr lang="en-US" dirty="0"/>
          </a:p>
        </p:txBody>
      </p:sp>
      <p:sp>
        <p:nvSpPr>
          <p:cNvPr id="16" name="Rectangle 15">
            <a:extLst>
              <a:ext uri="{FF2B5EF4-FFF2-40B4-BE49-F238E27FC236}">
                <a16:creationId xmlns:a16="http://schemas.microsoft.com/office/drawing/2014/main" id="{05860339-31F7-4884-957E-5C40F818EBB8}"/>
              </a:ext>
              <a:ext uri="{C183D7F6-B498-43B3-948B-1728B52AA6E4}">
                <adec:decorative xmlns:adec="http://schemas.microsoft.com/office/drawing/2017/decorative" xmlns="" val="1"/>
              </a:ext>
            </a:extLst>
          </p:cNvPr>
          <p:cNvSpPr/>
          <p:nvPr/>
        </p:nvSpPr>
        <p:spPr>
          <a:xfrm>
            <a:off x="6630791" y="2392220"/>
            <a:ext cx="1114422" cy="1114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0F0E443A-F987-4A67-86AD-557D61E47992}"/>
              </a:ext>
            </a:extLst>
          </p:cNvPr>
          <p:cNvSpPr>
            <a:spLocks noGrp="1"/>
          </p:cNvSpPr>
          <p:nvPr>
            <p:ph type="body" sz="quarter" idx="13"/>
          </p:nvPr>
        </p:nvSpPr>
        <p:spPr>
          <a:xfrm>
            <a:off x="6288002" y="4130531"/>
            <a:ext cx="1800000" cy="360000"/>
          </a:xfrm>
        </p:spPr>
        <p:txBody>
          <a:bodyPr/>
          <a:lstStyle/>
          <a:p>
            <a:r>
              <a:rPr lang="en-US" dirty="0" smtClean="0">
                <a:solidFill>
                  <a:schemeClr val="tx1">
                    <a:lumMod val="75000"/>
                    <a:lumOff val="25000"/>
                  </a:schemeClr>
                </a:solidFill>
              </a:rPr>
              <a:t>Topic Sentence</a:t>
            </a:r>
            <a:endParaRPr lang="en-US" dirty="0">
              <a:solidFill>
                <a:schemeClr val="tx1">
                  <a:lumMod val="75000"/>
                  <a:lumOff val="25000"/>
                </a:schemeClr>
              </a:solidFill>
            </a:endParaRPr>
          </a:p>
        </p:txBody>
      </p:sp>
      <p:cxnSp>
        <p:nvCxnSpPr>
          <p:cNvPr id="18" name="Straight Connector 17">
            <a:extLst>
              <a:ext uri="{FF2B5EF4-FFF2-40B4-BE49-F238E27FC236}">
                <a16:creationId xmlns:a16="http://schemas.microsoft.com/office/drawing/2014/main" id="{45C26E9A-3991-49A2-8D63-94C577E8A0AC}"/>
              </a:ext>
              <a:ext uri="{C183D7F6-B498-43B3-948B-1728B52AA6E4}">
                <adec:decorative xmlns:adec="http://schemas.microsoft.com/office/drawing/2017/decorative" xmlns="" val="1"/>
              </a:ext>
            </a:extLst>
          </p:cNvPr>
          <p:cNvCxnSpPr>
            <a:cxnSpLocks/>
          </p:cNvCxnSpPr>
          <p:nvPr/>
        </p:nvCxnSpPr>
        <p:spPr>
          <a:xfrm>
            <a:off x="6414002" y="4614863"/>
            <a:ext cx="1548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34535CB7-70A5-4E0C-835B-C50960E5BC69}"/>
              </a:ext>
            </a:extLst>
          </p:cNvPr>
          <p:cNvSpPr>
            <a:spLocks noGrp="1"/>
          </p:cNvSpPr>
          <p:nvPr>
            <p:ph type="body" sz="quarter" idx="14"/>
          </p:nvPr>
        </p:nvSpPr>
        <p:spPr>
          <a:xfrm>
            <a:off x="6288002" y="4764931"/>
            <a:ext cx="1800000" cy="720000"/>
          </a:xfrm>
        </p:spPr>
        <p:txBody>
          <a:bodyPr/>
          <a:lstStyle/>
          <a:p>
            <a:r>
              <a:rPr lang="en-US" dirty="0" smtClean="0"/>
              <a:t>What is the paragraph about?</a:t>
            </a:r>
            <a:endParaRPr lang="en-US" dirty="0"/>
          </a:p>
        </p:txBody>
      </p:sp>
      <p:sp>
        <p:nvSpPr>
          <p:cNvPr id="15" name="Rectangle 14">
            <a:extLst>
              <a:ext uri="{FF2B5EF4-FFF2-40B4-BE49-F238E27FC236}">
                <a16:creationId xmlns:a16="http://schemas.microsoft.com/office/drawing/2014/main" id="{056960D0-0A22-4E28-82F3-B9AA805E96A4}"/>
              </a:ext>
              <a:ext uri="{C183D7F6-B498-43B3-948B-1728B52AA6E4}">
                <adec:decorative xmlns:adec="http://schemas.microsoft.com/office/drawing/2017/decorative" xmlns="" val="1"/>
              </a:ext>
            </a:extLst>
          </p:cNvPr>
          <p:cNvSpPr/>
          <p:nvPr/>
        </p:nvSpPr>
        <p:spPr>
          <a:xfrm>
            <a:off x="8545316" y="2392220"/>
            <a:ext cx="1114422" cy="1114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A562AA1-9ED1-4AA1-8F21-A53B5A69CB06}"/>
              </a:ext>
            </a:extLst>
          </p:cNvPr>
          <p:cNvSpPr>
            <a:spLocks noGrp="1"/>
          </p:cNvSpPr>
          <p:nvPr>
            <p:ph type="body" sz="quarter" idx="15"/>
          </p:nvPr>
        </p:nvSpPr>
        <p:spPr>
          <a:xfrm>
            <a:off x="8202527" y="4130531"/>
            <a:ext cx="1800000" cy="360000"/>
          </a:xfrm>
        </p:spPr>
        <p:txBody>
          <a:bodyPr/>
          <a:lstStyle/>
          <a:p>
            <a:r>
              <a:rPr lang="en-US" dirty="0" smtClean="0"/>
              <a:t>Supporting Details</a:t>
            </a:r>
            <a:endParaRPr lang="en-US" dirty="0">
              <a:solidFill>
                <a:schemeClr val="tx1">
                  <a:lumMod val="75000"/>
                  <a:lumOff val="25000"/>
                </a:schemeClr>
              </a:solidFill>
            </a:endParaRPr>
          </a:p>
        </p:txBody>
      </p:sp>
      <p:cxnSp>
        <p:nvCxnSpPr>
          <p:cNvPr id="19" name="Straight Connector 18">
            <a:extLst>
              <a:ext uri="{FF2B5EF4-FFF2-40B4-BE49-F238E27FC236}">
                <a16:creationId xmlns:a16="http://schemas.microsoft.com/office/drawing/2014/main" id="{4EAA895A-8A04-4C68-83A5-3E4F5209FB7E}"/>
              </a:ext>
              <a:ext uri="{C183D7F6-B498-43B3-948B-1728B52AA6E4}">
                <adec:decorative xmlns:adec="http://schemas.microsoft.com/office/drawing/2017/decorative" xmlns="" val="1"/>
              </a:ext>
            </a:extLst>
          </p:cNvPr>
          <p:cNvCxnSpPr>
            <a:cxnSpLocks/>
          </p:cNvCxnSpPr>
          <p:nvPr/>
        </p:nvCxnSpPr>
        <p:spPr>
          <a:xfrm>
            <a:off x="8328527" y="4614863"/>
            <a:ext cx="1548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29E0145E-8E4E-439B-A78F-92EC279B320C}"/>
              </a:ext>
            </a:extLst>
          </p:cNvPr>
          <p:cNvSpPr>
            <a:spLocks noGrp="1"/>
          </p:cNvSpPr>
          <p:nvPr>
            <p:ph type="body" sz="quarter" idx="16"/>
          </p:nvPr>
        </p:nvSpPr>
        <p:spPr>
          <a:xfrm>
            <a:off x="8202527" y="4764931"/>
            <a:ext cx="1800000" cy="720000"/>
          </a:xfrm>
        </p:spPr>
        <p:txBody>
          <a:bodyPr/>
          <a:lstStyle/>
          <a:p>
            <a:r>
              <a:rPr lang="en-US" dirty="0" smtClean="0"/>
              <a:t>How can I prove it?</a:t>
            </a:r>
            <a:endParaRPr lang="en-US" dirty="0"/>
          </a:p>
        </p:txBody>
      </p:sp>
      <p:sp>
        <p:nvSpPr>
          <p:cNvPr id="17" name="Rectangle 16">
            <a:extLst>
              <a:ext uri="{FF2B5EF4-FFF2-40B4-BE49-F238E27FC236}">
                <a16:creationId xmlns:a16="http://schemas.microsoft.com/office/drawing/2014/main" id="{7AEBBE7F-98BB-4059-8F15-7198C7DAC337}"/>
              </a:ext>
              <a:ext uri="{C183D7F6-B498-43B3-948B-1728B52AA6E4}">
                <adec:decorative xmlns:adec="http://schemas.microsoft.com/office/drawing/2017/decorative" xmlns="" val="1"/>
              </a:ext>
            </a:extLst>
          </p:cNvPr>
          <p:cNvSpPr/>
          <p:nvPr/>
        </p:nvSpPr>
        <p:spPr>
          <a:xfrm>
            <a:off x="10459841" y="2392220"/>
            <a:ext cx="1114422" cy="1114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77D79B0F-EFCB-42B1-AEAE-0FE4763D4456}"/>
              </a:ext>
            </a:extLst>
          </p:cNvPr>
          <p:cNvSpPr>
            <a:spLocks noGrp="1"/>
          </p:cNvSpPr>
          <p:nvPr>
            <p:ph type="body" sz="quarter" idx="17"/>
          </p:nvPr>
        </p:nvSpPr>
        <p:spPr>
          <a:xfrm>
            <a:off x="10117052" y="4130531"/>
            <a:ext cx="1800000" cy="360000"/>
          </a:xfrm>
        </p:spPr>
        <p:txBody>
          <a:bodyPr/>
          <a:lstStyle/>
          <a:p>
            <a:r>
              <a:rPr lang="en-US" dirty="0" smtClean="0">
                <a:solidFill>
                  <a:schemeClr val="tx1">
                    <a:lumMod val="75000"/>
                    <a:lumOff val="25000"/>
                  </a:schemeClr>
                </a:solidFill>
              </a:rPr>
              <a:t>Conclusion </a:t>
            </a:r>
            <a:endParaRPr lang="en-US" dirty="0">
              <a:solidFill>
                <a:schemeClr val="tx1">
                  <a:lumMod val="75000"/>
                  <a:lumOff val="25000"/>
                </a:schemeClr>
              </a:solidFill>
            </a:endParaRPr>
          </a:p>
        </p:txBody>
      </p:sp>
      <p:cxnSp>
        <p:nvCxnSpPr>
          <p:cNvPr id="20" name="Straight Connector 19">
            <a:extLst>
              <a:ext uri="{FF2B5EF4-FFF2-40B4-BE49-F238E27FC236}">
                <a16:creationId xmlns:a16="http://schemas.microsoft.com/office/drawing/2014/main" id="{59D2C94E-1924-4389-B84A-2828D610B220}"/>
              </a:ext>
              <a:ext uri="{C183D7F6-B498-43B3-948B-1728B52AA6E4}">
                <adec:decorative xmlns:adec="http://schemas.microsoft.com/office/drawing/2017/decorative" xmlns="" val="1"/>
              </a:ext>
            </a:extLst>
          </p:cNvPr>
          <p:cNvCxnSpPr>
            <a:cxnSpLocks/>
          </p:cNvCxnSpPr>
          <p:nvPr/>
        </p:nvCxnSpPr>
        <p:spPr>
          <a:xfrm>
            <a:off x="10243052" y="4614863"/>
            <a:ext cx="154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1D0238C6-EDC9-431C-B062-27BAF34CDE16}"/>
              </a:ext>
            </a:extLst>
          </p:cNvPr>
          <p:cNvSpPr>
            <a:spLocks noGrp="1"/>
          </p:cNvSpPr>
          <p:nvPr>
            <p:ph type="body" sz="quarter" idx="18"/>
          </p:nvPr>
        </p:nvSpPr>
        <p:spPr>
          <a:xfrm>
            <a:off x="10117052" y="4764931"/>
            <a:ext cx="1800000" cy="720000"/>
          </a:xfrm>
        </p:spPr>
        <p:txBody>
          <a:bodyPr/>
          <a:lstStyle/>
          <a:p>
            <a:r>
              <a:rPr lang="en-US" dirty="0" smtClean="0"/>
              <a:t>How will I end the paragraph?</a:t>
            </a:r>
            <a:endParaRPr lang="en-US" dirty="0"/>
          </a:p>
        </p:txBody>
      </p:sp>
      <p:sp>
        <p:nvSpPr>
          <p:cNvPr id="3" name="Slide Number Placeholder 2">
            <a:extLst>
              <a:ext uri="{FF2B5EF4-FFF2-40B4-BE49-F238E27FC236}">
                <a16:creationId xmlns:a16="http://schemas.microsoft.com/office/drawing/2014/main" id="{8234C221-D094-445D-A8B7-0030E816562D}"/>
              </a:ext>
            </a:extLst>
          </p:cNvPr>
          <p:cNvSpPr>
            <a:spLocks noGrp="1"/>
          </p:cNvSpPr>
          <p:nvPr>
            <p:ph type="sldNum" sz="quarter" idx="11"/>
          </p:nvPr>
        </p:nvSpPr>
        <p:spPr/>
        <p:txBody>
          <a:bodyPr/>
          <a:lstStyle/>
          <a:p>
            <a:fld id="{4B73C415-D670-4716-A5EC-CC4D52CA2BAC}" type="slidenum">
              <a:rPr lang="en-US" smtClean="0"/>
              <a:pPr/>
              <a:t>4</a:t>
            </a:fld>
            <a:endParaRPr lang="en-US" dirty="0"/>
          </a:p>
        </p:txBody>
      </p:sp>
      <p:pic>
        <p:nvPicPr>
          <p:cNvPr id="24" name="Picture 23"/>
          <p:cNvPicPr>
            <a:picLocks noChangeAspect="1"/>
          </p:cNvPicPr>
          <p:nvPr/>
        </p:nvPicPr>
        <p:blipFill>
          <a:blip r:embed="rId3"/>
          <a:stretch>
            <a:fillRect/>
          </a:stretch>
        </p:blipFill>
        <p:spPr>
          <a:xfrm>
            <a:off x="5902943" y="6365363"/>
            <a:ext cx="6289057" cy="437988"/>
          </a:xfrm>
          <a:prstGeom prst="rect">
            <a:avLst/>
          </a:prstGeom>
        </p:spPr>
      </p:pic>
      <p:pic>
        <p:nvPicPr>
          <p:cNvPr id="22" name="Picture Placeholder 21"/>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897" r="897"/>
          <a:stretch>
            <a:fillRect/>
          </a:stretch>
        </p:blipFill>
        <p:spPr>
          <a:xfrm>
            <a:off x="432000" y="0"/>
            <a:ext cx="5472000" cy="4490531"/>
          </a:xfrm>
        </p:spPr>
      </p:pic>
      <p:sp>
        <p:nvSpPr>
          <p:cNvPr id="25" name="Freeform 231"/>
          <p:cNvSpPr>
            <a:spLocks noEditPoints="1"/>
          </p:cNvSpPr>
          <p:nvPr/>
        </p:nvSpPr>
        <p:spPr bwMode="auto">
          <a:xfrm>
            <a:off x="6946567" y="2678791"/>
            <a:ext cx="469532" cy="478269"/>
          </a:xfrm>
          <a:custGeom>
            <a:avLst/>
            <a:gdLst>
              <a:gd name="T0" fmla="*/ 15 w 29"/>
              <a:gd name="T1" fmla="*/ 3 h 29"/>
              <a:gd name="T2" fmla="*/ 4 w 29"/>
              <a:gd name="T3" fmla="*/ 14 h 29"/>
              <a:gd name="T4" fmla="*/ 15 w 29"/>
              <a:gd name="T5" fmla="*/ 25 h 29"/>
              <a:gd name="T6" fmla="*/ 26 w 29"/>
              <a:gd name="T7" fmla="*/ 14 h 29"/>
              <a:gd name="T8" fmla="*/ 15 w 29"/>
              <a:gd name="T9" fmla="*/ 3 h 29"/>
              <a:gd name="T10" fmla="*/ 15 w 29"/>
              <a:gd name="T11" fmla="*/ 0 h 29"/>
              <a:gd name="T12" fmla="*/ 29 w 29"/>
              <a:gd name="T13" fmla="*/ 14 h 29"/>
              <a:gd name="T14" fmla="*/ 15 w 29"/>
              <a:gd name="T15" fmla="*/ 29 h 29"/>
              <a:gd name="T16" fmla="*/ 0 w 29"/>
              <a:gd name="T17" fmla="*/ 14 h 29"/>
              <a:gd name="T18" fmla="*/ 15 w 29"/>
              <a:gd name="T19" fmla="*/ 0 h 29"/>
              <a:gd name="T20" fmla="*/ 15 w 29"/>
              <a:gd name="T21" fmla="*/ 2 h 29"/>
              <a:gd name="T22" fmla="*/ 27 w 29"/>
              <a:gd name="T23" fmla="*/ 14 h 29"/>
              <a:gd name="T24" fmla="*/ 15 w 29"/>
              <a:gd name="T25" fmla="*/ 27 h 29"/>
              <a:gd name="T26" fmla="*/ 2 w 29"/>
              <a:gd name="T27" fmla="*/ 14 h 29"/>
              <a:gd name="T28" fmla="*/ 15 w 29"/>
              <a:gd name="T29" fmla="*/ 2 h 29"/>
              <a:gd name="T30" fmla="*/ 15 w 29"/>
              <a:gd name="T31" fmla="*/ 19 h 29"/>
              <a:gd name="T32" fmla="*/ 15 w 29"/>
              <a:gd name="T33" fmla="*/ 22 h 29"/>
              <a:gd name="T34" fmla="*/ 13 w 29"/>
              <a:gd name="T35" fmla="*/ 22 h 29"/>
              <a:gd name="T36" fmla="*/ 13 w 29"/>
              <a:gd name="T37" fmla="*/ 19 h 29"/>
              <a:gd name="T38" fmla="*/ 15 w 29"/>
              <a:gd name="T39" fmla="*/ 19 h 29"/>
              <a:gd name="T40" fmla="*/ 15 w 29"/>
              <a:gd name="T41" fmla="*/ 17 h 29"/>
              <a:gd name="T42" fmla="*/ 13 w 29"/>
              <a:gd name="T43" fmla="*/ 17 h 29"/>
              <a:gd name="T44" fmla="*/ 13 w 29"/>
              <a:gd name="T45" fmla="*/ 16 h 29"/>
              <a:gd name="T46" fmla="*/ 14 w 29"/>
              <a:gd name="T47" fmla="*/ 15 h 29"/>
              <a:gd name="T48" fmla="*/ 15 w 29"/>
              <a:gd name="T49" fmla="*/ 14 h 29"/>
              <a:gd name="T50" fmla="*/ 16 w 29"/>
              <a:gd name="T51" fmla="*/ 14 h 29"/>
              <a:gd name="T52" fmla="*/ 17 w 29"/>
              <a:gd name="T53" fmla="*/ 13 h 29"/>
              <a:gd name="T54" fmla="*/ 17 w 29"/>
              <a:gd name="T55" fmla="*/ 12 h 29"/>
              <a:gd name="T56" fmla="*/ 17 w 29"/>
              <a:gd name="T57" fmla="*/ 11 h 29"/>
              <a:gd name="T58" fmla="*/ 16 w 29"/>
              <a:gd name="T59" fmla="*/ 10 h 29"/>
              <a:gd name="T60" fmla="*/ 15 w 29"/>
              <a:gd name="T61" fmla="*/ 10 h 29"/>
              <a:gd name="T62" fmla="*/ 13 w 29"/>
              <a:gd name="T63" fmla="*/ 10 h 29"/>
              <a:gd name="T64" fmla="*/ 13 w 29"/>
              <a:gd name="T65" fmla="*/ 11 h 29"/>
              <a:gd name="T66" fmla="*/ 13 w 29"/>
              <a:gd name="T67" fmla="*/ 12 h 29"/>
              <a:gd name="T68" fmla="*/ 13 w 29"/>
              <a:gd name="T69" fmla="*/ 12 h 29"/>
              <a:gd name="T70" fmla="*/ 10 w 29"/>
              <a:gd name="T71" fmla="*/ 12 h 29"/>
              <a:gd name="T72" fmla="*/ 10 w 29"/>
              <a:gd name="T73" fmla="*/ 12 h 29"/>
              <a:gd name="T74" fmla="*/ 11 w 29"/>
              <a:gd name="T75" fmla="*/ 10 h 29"/>
              <a:gd name="T76" fmla="*/ 12 w 29"/>
              <a:gd name="T77" fmla="*/ 8 h 29"/>
              <a:gd name="T78" fmla="*/ 15 w 29"/>
              <a:gd name="T79" fmla="*/ 8 h 29"/>
              <a:gd name="T80" fmla="*/ 17 w 29"/>
              <a:gd name="T81" fmla="*/ 8 h 29"/>
              <a:gd name="T82" fmla="*/ 19 w 29"/>
              <a:gd name="T83" fmla="*/ 9 h 29"/>
              <a:gd name="T84" fmla="*/ 19 w 29"/>
              <a:gd name="T85" fmla="*/ 12 h 29"/>
              <a:gd name="T86" fmla="*/ 19 w 29"/>
              <a:gd name="T87" fmla="*/ 13 h 29"/>
              <a:gd name="T88" fmla="*/ 18 w 29"/>
              <a:gd name="T89" fmla="*/ 14 h 29"/>
              <a:gd name="T90" fmla="*/ 17 w 29"/>
              <a:gd name="T91" fmla="*/ 15 h 29"/>
              <a:gd name="T92" fmla="*/ 16 w 29"/>
              <a:gd name="T93" fmla="*/ 16 h 29"/>
              <a:gd name="T94" fmla="*/ 16 w 29"/>
              <a:gd name="T95" fmla="*/ 16 h 29"/>
              <a:gd name="T96" fmla="*/ 16 w 29"/>
              <a:gd name="T97" fmla="*/ 16 h 29"/>
              <a:gd name="T98" fmla="*/ 15 w 29"/>
              <a:gd name="T99" fmla="*/ 17 h 29"/>
              <a:gd name="T100" fmla="*/ 15 w 29"/>
              <a:gd name="T101" fmla="*/ 17 h 29"/>
              <a:gd name="T102" fmla="*/ 15 w 29"/>
              <a:gd name="T10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 h="29">
                <a:moveTo>
                  <a:pt x="15" y="3"/>
                </a:moveTo>
                <a:cubicBezTo>
                  <a:pt x="9" y="3"/>
                  <a:pt x="4" y="8"/>
                  <a:pt x="4" y="14"/>
                </a:cubicBezTo>
                <a:cubicBezTo>
                  <a:pt x="4" y="20"/>
                  <a:pt x="9" y="25"/>
                  <a:pt x="15" y="25"/>
                </a:cubicBezTo>
                <a:cubicBezTo>
                  <a:pt x="21" y="25"/>
                  <a:pt x="26" y="20"/>
                  <a:pt x="26" y="14"/>
                </a:cubicBezTo>
                <a:cubicBezTo>
                  <a:pt x="26" y="8"/>
                  <a:pt x="21" y="3"/>
                  <a:pt x="15" y="3"/>
                </a:cubicBezTo>
                <a:close/>
                <a:moveTo>
                  <a:pt x="15" y="0"/>
                </a:moveTo>
                <a:cubicBezTo>
                  <a:pt x="23" y="0"/>
                  <a:pt x="29" y="6"/>
                  <a:pt x="29" y="14"/>
                </a:cubicBezTo>
                <a:cubicBezTo>
                  <a:pt x="29" y="22"/>
                  <a:pt x="23" y="29"/>
                  <a:pt x="15" y="29"/>
                </a:cubicBezTo>
                <a:cubicBezTo>
                  <a:pt x="7" y="29"/>
                  <a:pt x="0" y="22"/>
                  <a:pt x="0" y="14"/>
                </a:cubicBezTo>
                <a:cubicBezTo>
                  <a:pt x="0" y="6"/>
                  <a:pt x="7" y="0"/>
                  <a:pt x="15" y="0"/>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moveTo>
                  <a:pt x="15" y="19"/>
                </a:moveTo>
                <a:cubicBezTo>
                  <a:pt x="15" y="22"/>
                  <a:pt x="15" y="22"/>
                  <a:pt x="15" y="22"/>
                </a:cubicBezTo>
                <a:cubicBezTo>
                  <a:pt x="13" y="22"/>
                  <a:pt x="13" y="22"/>
                  <a:pt x="13" y="22"/>
                </a:cubicBezTo>
                <a:cubicBezTo>
                  <a:pt x="13" y="19"/>
                  <a:pt x="13" y="19"/>
                  <a:pt x="13" y="19"/>
                </a:cubicBezTo>
                <a:cubicBezTo>
                  <a:pt x="15" y="19"/>
                  <a:pt x="15" y="19"/>
                  <a:pt x="15" y="19"/>
                </a:cubicBezTo>
                <a:close/>
                <a:moveTo>
                  <a:pt x="15" y="17"/>
                </a:moveTo>
                <a:cubicBezTo>
                  <a:pt x="13" y="17"/>
                  <a:pt x="13" y="17"/>
                  <a:pt x="13" y="17"/>
                </a:cubicBezTo>
                <a:cubicBezTo>
                  <a:pt x="13" y="17"/>
                  <a:pt x="13" y="16"/>
                  <a:pt x="13" y="16"/>
                </a:cubicBezTo>
                <a:cubicBezTo>
                  <a:pt x="13" y="15"/>
                  <a:pt x="13" y="15"/>
                  <a:pt x="14" y="15"/>
                </a:cubicBezTo>
                <a:cubicBezTo>
                  <a:pt x="14" y="15"/>
                  <a:pt x="14" y="14"/>
                  <a:pt x="15" y="14"/>
                </a:cubicBezTo>
                <a:cubicBezTo>
                  <a:pt x="16" y="14"/>
                  <a:pt x="16" y="14"/>
                  <a:pt x="16" y="14"/>
                </a:cubicBezTo>
                <a:cubicBezTo>
                  <a:pt x="16" y="13"/>
                  <a:pt x="17" y="13"/>
                  <a:pt x="17" y="13"/>
                </a:cubicBezTo>
                <a:cubicBezTo>
                  <a:pt x="17" y="13"/>
                  <a:pt x="17" y="12"/>
                  <a:pt x="17" y="12"/>
                </a:cubicBezTo>
                <a:cubicBezTo>
                  <a:pt x="17" y="11"/>
                  <a:pt x="17" y="11"/>
                  <a:pt x="17" y="11"/>
                </a:cubicBezTo>
                <a:cubicBezTo>
                  <a:pt x="17" y="10"/>
                  <a:pt x="16" y="10"/>
                  <a:pt x="16" y="10"/>
                </a:cubicBezTo>
                <a:cubicBezTo>
                  <a:pt x="16" y="10"/>
                  <a:pt x="15" y="10"/>
                  <a:pt x="15" y="10"/>
                </a:cubicBezTo>
                <a:cubicBezTo>
                  <a:pt x="14" y="10"/>
                  <a:pt x="14" y="10"/>
                  <a:pt x="13" y="10"/>
                </a:cubicBezTo>
                <a:cubicBezTo>
                  <a:pt x="13" y="10"/>
                  <a:pt x="13" y="10"/>
                  <a:pt x="13" y="11"/>
                </a:cubicBezTo>
                <a:cubicBezTo>
                  <a:pt x="13" y="11"/>
                  <a:pt x="13" y="11"/>
                  <a:pt x="13" y="12"/>
                </a:cubicBezTo>
                <a:cubicBezTo>
                  <a:pt x="13" y="12"/>
                  <a:pt x="13" y="12"/>
                  <a:pt x="13" y="12"/>
                </a:cubicBezTo>
                <a:cubicBezTo>
                  <a:pt x="10" y="12"/>
                  <a:pt x="10" y="12"/>
                  <a:pt x="10" y="12"/>
                </a:cubicBezTo>
                <a:cubicBezTo>
                  <a:pt x="10" y="12"/>
                  <a:pt x="10" y="12"/>
                  <a:pt x="10" y="12"/>
                </a:cubicBezTo>
                <a:cubicBezTo>
                  <a:pt x="10" y="11"/>
                  <a:pt x="11" y="10"/>
                  <a:pt x="11" y="10"/>
                </a:cubicBezTo>
                <a:cubicBezTo>
                  <a:pt x="11" y="9"/>
                  <a:pt x="12" y="9"/>
                  <a:pt x="12" y="8"/>
                </a:cubicBezTo>
                <a:cubicBezTo>
                  <a:pt x="13" y="8"/>
                  <a:pt x="14" y="8"/>
                  <a:pt x="15" y="8"/>
                </a:cubicBezTo>
                <a:cubicBezTo>
                  <a:pt x="16" y="8"/>
                  <a:pt x="16" y="8"/>
                  <a:pt x="17" y="8"/>
                </a:cubicBezTo>
                <a:cubicBezTo>
                  <a:pt x="18" y="9"/>
                  <a:pt x="18" y="9"/>
                  <a:pt x="19" y="9"/>
                </a:cubicBezTo>
                <a:cubicBezTo>
                  <a:pt x="19" y="10"/>
                  <a:pt x="19" y="11"/>
                  <a:pt x="19" y="12"/>
                </a:cubicBezTo>
                <a:cubicBezTo>
                  <a:pt x="19" y="12"/>
                  <a:pt x="19" y="13"/>
                  <a:pt x="19" y="13"/>
                </a:cubicBezTo>
                <a:cubicBezTo>
                  <a:pt x="19" y="14"/>
                  <a:pt x="19" y="14"/>
                  <a:pt x="18" y="14"/>
                </a:cubicBezTo>
                <a:cubicBezTo>
                  <a:pt x="18" y="15"/>
                  <a:pt x="18" y="15"/>
                  <a:pt x="17" y="15"/>
                </a:cubicBezTo>
                <a:cubicBezTo>
                  <a:pt x="17" y="15"/>
                  <a:pt x="17" y="15"/>
                  <a:pt x="16" y="16"/>
                </a:cubicBezTo>
                <a:cubicBezTo>
                  <a:pt x="16" y="16"/>
                  <a:pt x="16" y="16"/>
                  <a:pt x="16" y="16"/>
                </a:cubicBezTo>
                <a:cubicBezTo>
                  <a:pt x="16" y="16"/>
                  <a:pt x="16" y="16"/>
                  <a:pt x="16" y="16"/>
                </a:cubicBezTo>
                <a:cubicBezTo>
                  <a:pt x="15" y="17"/>
                  <a:pt x="15" y="17"/>
                  <a:pt x="15" y="17"/>
                </a:cubicBezTo>
                <a:cubicBezTo>
                  <a:pt x="15" y="17"/>
                  <a:pt x="15" y="17"/>
                  <a:pt x="15" y="17"/>
                </a:cubicBezTo>
                <a:cubicBezTo>
                  <a:pt x="15" y="17"/>
                  <a:pt x="15" y="17"/>
                  <a:pt x="15" y="17"/>
                </a:cubicBezTo>
                <a:close/>
              </a:path>
            </a:pathLst>
          </a:custGeom>
          <a:solidFill>
            <a:schemeClr val="tx1"/>
          </a:solidFill>
          <a:ln>
            <a:noFill/>
          </a:ln>
        </p:spPr>
        <p:txBody>
          <a:bodyPr vert="horz" wrap="square" lIns="121889" tIns="60944" rIns="121889" bIns="609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 name="Freeform 243"/>
          <p:cNvSpPr>
            <a:spLocks noEditPoints="1"/>
          </p:cNvSpPr>
          <p:nvPr/>
        </p:nvSpPr>
        <p:spPr bwMode="auto">
          <a:xfrm>
            <a:off x="8891752" y="2729240"/>
            <a:ext cx="352787" cy="402566"/>
          </a:xfrm>
          <a:custGeom>
            <a:avLst/>
            <a:gdLst>
              <a:gd name="T0" fmla="*/ 1 w 27"/>
              <a:gd name="T1" fmla="*/ 27 h 27"/>
              <a:gd name="T2" fmla="*/ 0 w 27"/>
              <a:gd name="T3" fmla="*/ 27 h 27"/>
              <a:gd name="T4" fmla="*/ 0 w 27"/>
              <a:gd name="T5" fmla="*/ 26 h 27"/>
              <a:gd name="T6" fmla="*/ 0 w 27"/>
              <a:gd name="T7" fmla="*/ 1 h 27"/>
              <a:gd name="T8" fmla="*/ 0 w 27"/>
              <a:gd name="T9" fmla="*/ 1 h 27"/>
              <a:gd name="T10" fmla="*/ 1 w 27"/>
              <a:gd name="T11" fmla="*/ 1 h 27"/>
              <a:gd name="T12" fmla="*/ 2 w 27"/>
              <a:gd name="T13" fmla="*/ 1 h 27"/>
              <a:gd name="T14" fmla="*/ 2 w 27"/>
              <a:gd name="T15" fmla="*/ 25 h 27"/>
              <a:gd name="T16" fmla="*/ 26 w 27"/>
              <a:gd name="T17" fmla="*/ 25 h 27"/>
              <a:gd name="T18" fmla="*/ 26 w 27"/>
              <a:gd name="T19" fmla="*/ 26 h 27"/>
              <a:gd name="T20" fmla="*/ 26 w 27"/>
              <a:gd name="T21" fmla="*/ 27 h 27"/>
              <a:gd name="T22" fmla="*/ 26 w 27"/>
              <a:gd name="T23" fmla="*/ 27 h 27"/>
              <a:gd name="T24" fmla="*/ 1 w 27"/>
              <a:gd name="T25" fmla="*/ 27 h 27"/>
              <a:gd name="T26" fmla="*/ 3 w 27"/>
              <a:gd name="T27" fmla="*/ 21 h 27"/>
              <a:gd name="T28" fmla="*/ 3 w 27"/>
              <a:gd name="T29" fmla="*/ 23 h 27"/>
              <a:gd name="T30" fmla="*/ 4 w 27"/>
              <a:gd name="T31" fmla="*/ 23 h 27"/>
              <a:gd name="T32" fmla="*/ 6 w 27"/>
              <a:gd name="T33" fmla="*/ 23 h 27"/>
              <a:gd name="T34" fmla="*/ 12 w 27"/>
              <a:gd name="T35" fmla="*/ 16 h 27"/>
              <a:gd name="T36" fmla="*/ 19 w 27"/>
              <a:gd name="T37" fmla="*/ 16 h 27"/>
              <a:gd name="T38" fmla="*/ 19 w 27"/>
              <a:gd name="T39" fmla="*/ 15 h 27"/>
              <a:gd name="T40" fmla="*/ 20 w 27"/>
              <a:gd name="T41" fmla="*/ 15 h 27"/>
              <a:gd name="T42" fmla="*/ 24 w 27"/>
              <a:gd name="T43" fmla="*/ 9 h 27"/>
              <a:gd name="T44" fmla="*/ 24 w 27"/>
              <a:gd name="T45" fmla="*/ 11 h 27"/>
              <a:gd name="T46" fmla="*/ 25 w 27"/>
              <a:gd name="T47" fmla="*/ 12 h 27"/>
              <a:gd name="T48" fmla="*/ 26 w 27"/>
              <a:gd name="T49" fmla="*/ 12 h 27"/>
              <a:gd name="T50" fmla="*/ 27 w 27"/>
              <a:gd name="T51" fmla="*/ 11 h 27"/>
              <a:gd name="T52" fmla="*/ 27 w 27"/>
              <a:gd name="T53" fmla="*/ 0 h 27"/>
              <a:gd name="T54" fmla="*/ 17 w 27"/>
              <a:gd name="T55" fmla="*/ 5 h 27"/>
              <a:gd name="T56" fmla="*/ 17 w 27"/>
              <a:gd name="T57" fmla="*/ 6 h 27"/>
              <a:gd name="T58" fmla="*/ 17 w 27"/>
              <a:gd name="T59" fmla="*/ 7 h 27"/>
              <a:gd name="T60" fmla="*/ 19 w 27"/>
              <a:gd name="T61" fmla="*/ 8 h 27"/>
              <a:gd name="T62" fmla="*/ 21 w 27"/>
              <a:gd name="T63" fmla="*/ 7 h 27"/>
              <a:gd name="T64" fmla="*/ 18 w 27"/>
              <a:gd name="T65" fmla="*/ 12 h 27"/>
              <a:gd name="T66" fmla="*/ 11 w 27"/>
              <a:gd name="T67" fmla="*/ 12 h 27"/>
              <a:gd name="T68" fmla="*/ 10 w 27"/>
              <a:gd name="T69" fmla="*/ 12 h 27"/>
              <a:gd name="T70" fmla="*/ 10 w 27"/>
              <a:gd name="T71" fmla="*/ 13 h 27"/>
              <a:gd name="T72" fmla="*/ 3 w 27"/>
              <a:gd name="T7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7">
                <a:moveTo>
                  <a:pt x="1" y="27"/>
                </a:moveTo>
                <a:cubicBezTo>
                  <a:pt x="0" y="27"/>
                  <a:pt x="0" y="27"/>
                  <a:pt x="0" y="27"/>
                </a:cubicBezTo>
                <a:cubicBezTo>
                  <a:pt x="0" y="27"/>
                  <a:pt x="0" y="27"/>
                  <a:pt x="0" y="26"/>
                </a:cubicBezTo>
                <a:cubicBezTo>
                  <a:pt x="0" y="1"/>
                  <a:pt x="0" y="1"/>
                  <a:pt x="0" y="1"/>
                </a:cubicBezTo>
                <a:cubicBezTo>
                  <a:pt x="0" y="1"/>
                  <a:pt x="0" y="1"/>
                  <a:pt x="0" y="1"/>
                </a:cubicBezTo>
                <a:cubicBezTo>
                  <a:pt x="0" y="1"/>
                  <a:pt x="1" y="1"/>
                  <a:pt x="1" y="1"/>
                </a:cubicBezTo>
                <a:cubicBezTo>
                  <a:pt x="1" y="1"/>
                  <a:pt x="2" y="1"/>
                  <a:pt x="2" y="1"/>
                </a:cubicBezTo>
                <a:cubicBezTo>
                  <a:pt x="2" y="25"/>
                  <a:pt x="2" y="25"/>
                  <a:pt x="2" y="25"/>
                </a:cubicBezTo>
                <a:cubicBezTo>
                  <a:pt x="26" y="25"/>
                  <a:pt x="26" y="25"/>
                  <a:pt x="26" y="25"/>
                </a:cubicBezTo>
                <a:cubicBezTo>
                  <a:pt x="26" y="25"/>
                  <a:pt x="26" y="25"/>
                  <a:pt x="26" y="26"/>
                </a:cubicBezTo>
                <a:cubicBezTo>
                  <a:pt x="26" y="26"/>
                  <a:pt x="26" y="26"/>
                  <a:pt x="26" y="27"/>
                </a:cubicBezTo>
                <a:cubicBezTo>
                  <a:pt x="26" y="27"/>
                  <a:pt x="26" y="27"/>
                  <a:pt x="26" y="27"/>
                </a:cubicBezTo>
                <a:cubicBezTo>
                  <a:pt x="1" y="27"/>
                  <a:pt x="1" y="27"/>
                  <a:pt x="1" y="27"/>
                </a:cubicBezTo>
                <a:close/>
                <a:moveTo>
                  <a:pt x="3" y="21"/>
                </a:moveTo>
                <a:cubicBezTo>
                  <a:pt x="3" y="21"/>
                  <a:pt x="3" y="22"/>
                  <a:pt x="3" y="23"/>
                </a:cubicBezTo>
                <a:cubicBezTo>
                  <a:pt x="4" y="23"/>
                  <a:pt x="4" y="23"/>
                  <a:pt x="4" y="23"/>
                </a:cubicBezTo>
                <a:cubicBezTo>
                  <a:pt x="5" y="24"/>
                  <a:pt x="6" y="24"/>
                  <a:pt x="6" y="23"/>
                </a:cubicBezTo>
                <a:cubicBezTo>
                  <a:pt x="12" y="16"/>
                  <a:pt x="12" y="16"/>
                  <a:pt x="12" y="16"/>
                </a:cubicBezTo>
                <a:cubicBezTo>
                  <a:pt x="19" y="16"/>
                  <a:pt x="19" y="16"/>
                  <a:pt x="19" y="16"/>
                </a:cubicBezTo>
                <a:cubicBezTo>
                  <a:pt x="19" y="16"/>
                  <a:pt x="19" y="15"/>
                  <a:pt x="19" y="15"/>
                </a:cubicBezTo>
                <a:cubicBezTo>
                  <a:pt x="20" y="15"/>
                  <a:pt x="20" y="15"/>
                  <a:pt x="20" y="15"/>
                </a:cubicBezTo>
                <a:cubicBezTo>
                  <a:pt x="24" y="9"/>
                  <a:pt x="24" y="9"/>
                  <a:pt x="24" y="9"/>
                </a:cubicBezTo>
                <a:cubicBezTo>
                  <a:pt x="24" y="11"/>
                  <a:pt x="24" y="11"/>
                  <a:pt x="24" y="11"/>
                </a:cubicBezTo>
                <a:cubicBezTo>
                  <a:pt x="24" y="11"/>
                  <a:pt x="24" y="12"/>
                  <a:pt x="25" y="12"/>
                </a:cubicBezTo>
                <a:cubicBezTo>
                  <a:pt x="26" y="12"/>
                  <a:pt x="26" y="12"/>
                  <a:pt x="26" y="12"/>
                </a:cubicBezTo>
                <a:cubicBezTo>
                  <a:pt x="27" y="12"/>
                  <a:pt x="27" y="11"/>
                  <a:pt x="27" y="11"/>
                </a:cubicBezTo>
                <a:cubicBezTo>
                  <a:pt x="27" y="7"/>
                  <a:pt x="27" y="4"/>
                  <a:pt x="27" y="0"/>
                </a:cubicBezTo>
                <a:cubicBezTo>
                  <a:pt x="23" y="2"/>
                  <a:pt x="20" y="3"/>
                  <a:pt x="17" y="5"/>
                </a:cubicBezTo>
                <a:cubicBezTo>
                  <a:pt x="17" y="5"/>
                  <a:pt x="16" y="6"/>
                  <a:pt x="17" y="6"/>
                </a:cubicBezTo>
                <a:cubicBezTo>
                  <a:pt x="17" y="7"/>
                  <a:pt x="17" y="7"/>
                  <a:pt x="17" y="7"/>
                </a:cubicBezTo>
                <a:cubicBezTo>
                  <a:pt x="17" y="8"/>
                  <a:pt x="18" y="8"/>
                  <a:pt x="19" y="8"/>
                </a:cubicBezTo>
                <a:cubicBezTo>
                  <a:pt x="21" y="7"/>
                  <a:pt x="21" y="7"/>
                  <a:pt x="21" y="7"/>
                </a:cubicBezTo>
                <a:cubicBezTo>
                  <a:pt x="18" y="12"/>
                  <a:pt x="18" y="12"/>
                  <a:pt x="18" y="12"/>
                </a:cubicBezTo>
                <a:cubicBezTo>
                  <a:pt x="11" y="12"/>
                  <a:pt x="11" y="12"/>
                  <a:pt x="11" y="12"/>
                </a:cubicBezTo>
                <a:cubicBezTo>
                  <a:pt x="11" y="12"/>
                  <a:pt x="10" y="12"/>
                  <a:pt x="10" y="12"/>
                </a:cubicBezTo>
                <a:cubicBezTo>
                  <a:pt x="10" y="12"/>
                  <a:pt x="10" y="13"/>
                  <a:pt x="10" y="13"/>
                </a:cubicBezTo>
                <a:lnTo>
                  <a:pt x="3" y="21"/>
                </a:lnTo>
                <a:close/>
              </a:path>
            </a:pathLst>
          </a:custGeom>
          <a:solidFill>
            <a:schemeClr val="tx1"/>
          </a:solidFill>
          <a:ln>
            <a:noFill/>
          </a:ln>
        </p:spPr>
        <p:txBody>
          <a:bodyPr vert="horz" wrap="square" lIns="121889" tIns="60944" rIns="121889" bIns="609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 name="Freeform 52"/>
          <p:cNvSpPr>
            <a:spLocks noEditPoints="1"/>
          </p:cNvSpPr>
          <p:nvPr/>
        </p:nvSpPr>
        <p:spPr bwMode="auto">
          <a:xfrm>
            <a:off x="10912401" y="2678791"/>
            <a:ext cx="339337" cy="463425"/>
          </a:xfrm>
          <a:custGeom>
            <a:avLst/>
            <a:gdLst/>
            <a:ahLst/>
            <a:cxnLst>
              <a:cxn ang="0">
                <a:pos x="22" y="0"/>
              </a:cxn>
              <a:cxn ang="0">
                <a:pos x="2" y="13"/>
              </a:cxn>
              <a:cxn ang="0">
                <a:pos x="0" y="343"/>
              </a:cxn>
              <a:cxn ang="0">
                <a:pos x="13" y="363"/>
              </a:cxn>
              <a:cxn ang="0">
                <a:pos x="247" y="364"/>
              </a:cxn>
              <a:cxn ang="0">
                <a:pos x="269" y="352"/>
              </a:cxn>
              <a:cxn ang="0">
                <a:pos x="205" y="0"/>
              </a:cxn>
              <a:cxn ang="0">
                <a:pos x="211" y="63"/>
              </a:cxn>
              <a:cxn ang="0">
                <a:pos x="251" y="343"/>
              </a:cxn>
              <a:cxn ang="0">
                <a:pos x="22" y="346"/>
              </a:cxn>
              <a:cxn ang="0">
                <a:pos x="19" y="343"/>
              </a:cxn>
              <a:cxn ang="0">
                <a:pos x="20" y="20"/>
              </a:cxn>
              <a:cxn ang="0">
                <a:pos x="193" y="72"/>
              </a:cxn>
              <a:cxn ang="0">
                <a:pos x="194" y="80"/>
              </a:cxn>
              <a:cxn ang="0">
                <a:pos x="251" y="82"/>
              </a:cxn>
              <a:cxn ang="0">
                <a:pos x="211" y="100"/>
              </a:cxn>
              <a:cxn ang="0">
                <a:pos x="216" y="101"/>
              </a:cxn>
              <a:cxn ang="0">
                <a:pos x="218" y="107"/>
              </a:cxn>
              <a:cxn ang="0">
                <a:pos x="214" y="112"/>
              </a:cxn>
              <a:cxn ang="0">
                <a:pos x="51" y="114"/>
              </a:cxn>
              <a:cxn ang="0">
                <a:pos x="46" y="109"/>
              </a:cxn>
              <a:cxn ang="0">
                <a:pos x="46" y="103"/>
              </a:cxn>
              <a:cxn ang="0">
                <a:pos x="51" y="100"/>
              </a:cxn>
              <a:cxn ang="0">
                <a:pos x="218" y="154"/>
              </a:cxn>
              <a:cxn ang="0">
                <a:pos x="214" y="161"/>
              </a:cxn>
              <a:cxn ang="0">
                <a:pos x="51" y="161"/>
              </a:cxn>
              <a:cxn ang="0">
                <a:pos x="46" y="156"/>
              </a:cxn>
              <a:cxn ang="0">
                <a:pos x="46" y="150"/>
              </a:cxn>
              <a:cxn ang="0">
                <a:pos x="51" y="147"/>
              </a:cxn>
              <a:cxn ang="0">
                <a:pos x="214" y="147"/>
              </a:cxn>
              <a:cxn ang="0">
                <a:pos x="218" y="154"/>
              </a:cxn>
              <a:cxn ang="0">
                <a:pos x="218" y="199"/>
              </a:cxn>
              <a:cxn ang="0">
                <a:pos x="214" y="207"/>
              </a:cxn>
              <a:cxn ang="0">
                <a:pos x="51" y="207"/>
              </a:cxn>
              <a:cxn ang="0">
                <a:pos x="46" y="203"/>
              </a:cxn>
              <a:cxn ang="0">
                <a:pos x="46" y="198"/>
              </a:cxn>
              <a:cxn ang="0">
                <a:pos x="51" y="192"/>
              </a:cxn>
              <a:cxn ang="0">
                <a:pos x="214" y="194"/>
              </a:cxn>
              <a:cxn ang="0">
                <a:pos x="218" y="199"/>
              </a:cxn>
              <a:cxn ang="0">
                <a:pos x="218" y="247"/>
              </a:cxn>
              <a:cxn ang="0">
                <a:pos x="214" y="252"/>
              </a:cxn>
              <a:cxn ang="0">
                <a:pos x="51" y="254"/>
              </a:cxn>
              <a:cxn ang="0">
                <a:pos x="46" y="248"/>
              </a:cxn>
              <a:cxn ang="0">
                <a:pos x="46" y="243"/>
              </a:cxn>
              <a:cxn ang="0">
                <a:pos x="51" y="239"/>
              </a:cxn>
              <a:cxn ang="0">
                <a:pos x="214" y="239"/>
              </a:cxn>
              <a:cxn ang="0">
                <a:pos x="218" y="247"/>
              </a:cxn>
            </a:cxnLst>
            <a:rect l="0" t="0" r="r" b="b"/>
            <a:pathLst>
              <a:path w="269" h="364">
                <a:moveTo>
                  <a:pt x="205" y="0"/>
                </a:moveTo>
                <a:lnTo>
                  <a:pt x="22" y="0"/>
                </a:lnTo>
                <a:lnTo>
                  <a:pt x="22" y="0"/>
                </a:lnTo>
                <a:lnTo>
                  <a:pt x="13" y="2"/>
                </a:lnTo>
                <a:lnTo>
                  <a:pt x="6" y="5"/>
                </a:lnTo>
                <a:lnTo>
                  <a:pt x="2" y="13"/>
                </a:lnTo>
                <a:lnTo>
                  <a:pt x="0" y="22"/>
                </a:lnTo>
                <a:lnTo>
                  <a:pt x="0" y="343"/>
                </a:lnTo>
                <a:lnTo>
                  <a:pt x="0" y="343"/>
                </a:lnTo>
                <a:lnTo>
                  <a:pt x="2" y="352"/>
                </a:lnTo>
                <a:lnTo>
                  <a:pt x="6" y="359"/>
                </a:lnTo>
                <a:lnTo>
                  <a:pt x="13" y="363"/>
                </a:lnTo>
                <a:lnTo>
                  <a:pt x="22" y="364"/>
                </a:lnTo>
                <a:lnTo>
                  <a:pt x="247" y="364"/>
                </a:lnTo>
                <a:lnTo>
                  <a:pt x="247" y="364"/>
                </a:lnTo>
                <a:lnTo>
                  <a:pt x="256" y="363"/>
                </a:lnTo>
                <a:lnTo>
                  <a:pt x="263" y="359"/>
                </a:lnTo>
                <a:lnTo>
                  <a:pt x="269" y="352"/>
                </a:lnTo>
                <a:lnTo>
                  <a:pt x="269" y="343"/>
                </a:lnTo>
                <a:lnTo>
                  <a:pt x="269" y="69"/>
                </a:lnTo>
                <a:lnTo>
                  <a:pt x="205" y="0"/>
                </a:lnTo>
                <a:close/>
                <a:moveTo>
                  <a:pt x="211" y="33"/>
                </a:moveTo>
                <a:lnTo>
                  <a:pt x="240" y="63"/>
                </a:lnTo>
                <a:lnTo>
                  <a:pt x="211" y="63"/>
                </a:lnTo>
                <a:lnTo>
                  <a:pt x="211" y="33"/>
                </a:lnTo>
                <a:close/>
                <a:moveTo>
                  <a:pt x="251" y="343"/>
                </a:moveTo>
                <a:lnTo>
                  <a:pt x="251" y="343"/>
                </a:lnTo>
                <a:lnTo>
                  <a:pt x="251" y="344"/>
                </a:lnTo>
                <a:lnTo>
                  <a:pt x="247" y="346"/>
                </a:lnTo>
                <a:lnTo>
                  <a:pt x="22" y="346"/>
                </a:lnTo>
                <a:lnTo>
                  <a:pt x="22" y="346"/>
                </a:lnTo>
                <a:lnTo>
                  <a:pt x="20" y="344"/>
                </a:lnTo>
                <a:lnTo>
                  <a:pt x="19" y="343"/>
                </a:lnTo>
                <a:lnTo>
                  <a:pt x="19" y="22"/>
                </a:lnTo>
                <a:lnTo>
                  <a:pt x="19" y="22"/>
                </a:lnTo>
                <a:lnTo>
                  <a:pt x="20" y="20"/>
                </a:lnTo>
                <a:lnTo>
                  <a:pt x="22" y="18"/>
                </a:lnTo>
                <a:lnTo>
                  <a:pt x="193" y="18"/>
                </a:lnTo>
                <a:lnTo>
                  <a:pt x="193" y="72"/>
                </a:lnTo>
                <a:lnTo>
                  <a:pt x="193" y="72"/>
                </a:lnTo>
                <a:lnTo>
                  <a:pt x="193" y="76"/>
                </a:lnTo>
                <a:lnTo>
                  <a:pt x="194" y="80"/>
                </a:lnTo>
                <a:lnTo>
                  <a:pt x="198" y="82"/>
                </a:lnTo>
                <a:lnTo>
                  <a:pt x="202" y="82"/>
                </a:lnTo>
                <a:lnTo>
                  <a:pt x="251" y="82"/>
                </a:lnTo>
                <a:lnTo>
                  <a:pt x="251" y="343"/>
                </a:lnTo>
                <a:close/>
                <a:moveTo>
                  <a:pt x="51" y="100"/>
                </a:moveTo>
                <a:lnTo>
                  <a:pt x="211" y="100"/>
                </a:lnTo>
                <a:lnTo>
                  <a:pt x="211" y="100"/>
                </a:lnTo>
                <a:lnTo>
                  <a:pt x="214" y="100"/>
                </a:lnTo>
                <a:lnTo>
                  <a:pt x="216" y="101"/>
                </a:lnTo>
                <a:lnTo>
                  <a:pt x="218" y="103"/>
                </a:lnTo>
                <a:lnTo>
                  <a:pt x="218" y="107"/>
                </a:lnTo>
                <a:lnTo>
                  <a:pt x="218" y="107"/>
                </a:lnTo>
                <a:lnTo>
                  <a:pt x="218" y="109"/>
                </a:lnTo>
                <a:lnTo>
                  <a:pt x="216" y="112"/>
                </a:lnTo>
                <a:lnTo>
                  <a:pt x="214" y="112"/>
                </a:lnTo>
                <a:lnTo>
                  <a:pt x="211" y="114"/>
                </a:lnTo>
                <a:lnTo>
                  <a:pt x="51" y="114"/>
                </a:lnTo>
                <a:lnTo>
                  <a:pt x="51" y="114"/>
                </a:lnTo>
                <a:lnTo>
                  <a:pt x="49" y="112"/>
                </a:lnTo>
                <a:lnTo>
                  <a:pt x="48" y="112"/>
                </a:lnTo>
                <a:lnTo>
                  <a:pt x="46" y="109"/>
                </a:lnTo>
                <a:lnTo>
                  <a:pt x="44" y="107"/>
                </a:lnTo>
                <a:lnTo>
                  <a:pt x="44" y="107"/>
                </a:lnTo>
                <a:lnTo>
                  <a:pt x="46" y="103"/>
                </a:lnTo>
                <a:lnTo>
                  <a:pt x="48" y="101"/>
                </a:lnTo>
                <a:lnTo>
                  <a:pt x="49" y="100"/>
                </a:lnTo>
                <a:lnTo>
                  <a:pt x="51" y="100"/>
                </a:lnTo>
                <a:lnTo>
                  <a:pt x="51" y="100"/>
                </a:lnTo>
                <a:close/>
                <a:moveTo>
                  <a:pt x="218" y="154"/>
                </a:moveTo>
                <a:lnTo>
                  <a:pt x="218" y="154"/>
                </a:lnTo>
                <a:lnTo>
                  <a:pt x="218" y="156"/>
                </a:lnTo>
                <a:lnTo>
                  <a:pt x="216" y="160"/>
                </a:lnTo>
                <a:lnTo>
                  <a:pt x="214" y="161"/>
                </a:lnTo>
                <a:lnTo>
                  <a:pt x="211" y="161"/>
                </a:lnTo>
                <a:lnTo>
                  <a:pt x="51" y="161"/>
                </a:lnTo>
                <a:lnTo>
                  <a:pt x="51" y="161"/>
                </a:lnTo>
                <a:lnTo>
                  <a:pt x="49" y="161"/>
                </a:lnTo>
                <a:lnTo>
                  <a:pt x="48" y="160"/>
                </a:lnTo>
                <a:lnTo>
                  <a:pt x="46" y="156"/>
                </a:lnTo>
                <a:lnTo>
                  <a:pt x="44" y="154"/>
                </a:lnTo>
                <a:lnTo>
                  <a:pt x="44" y="154"/>
                </a:lnTo>
                <a:lnTo>
                  <a:pt x="46" y="150"/>
                </a:lnTo>
                <a:lnTo>
                  <a:pt x="48" y="149"/>
                </a:lnTo>
                <a:lnTo>
                  <a:pt x="49" y="147"/>
                </a:lnTo>
                <a:lnTo>
                  <a:pt x="51" y="147"/>
                </a:lnTo>
                <a:lnTo>
                  <a:pt x="211" y="147"/>
                </a:lnTo>
                <a:lnTo>
                  <a:pt x="211" y="147"/>
                </a:lnTo>
                <a:lnTo>
                  <a:pt x="214" y="147"/>
                </a:lnTo>
                <a:lnTo>
                  <a:pt x="216" y="149"/>
                </a:lnTo>
                <a:lnTo>
                  <a:pt x="218" y="150"/>
                </a:lnTo>
                <a:lnTo>
                  <a:pt x="218" y="154"/>
                </a:lnTo>
                <a:lnTo>
                  <a:pt x="218" y="154"/>
                </a:lnTo>
                <a:close/>
                <a:moveTo>
                  <a:pt x="218" y="199"/>
                </a:moveTo>
                <a:lnTo>
                  <a:pt x="218" y="199"/>
                </a:lnTo>
                <a:lnTo>
                  <a:pt x="218" y="203"/>
                </a:lnTo>
                <a:lnTo>
                  <a:pt x="216" y="205"/>
                </a:lnTo>
                <a:lnTo>
                  <a:pt x="214" y="207"/>
                </a:lnTo>
                <a:lnTo>
                  <a:pt x="211" y="207"/>
                </a:lnTo>
                <a:lnTo>
                  <a:pt x="51" y="207"/>
                </a:lnTo>
                <a:lnTo>
                  <a:pt x="51" y="207"/>
                </a:lnTo>
                <a:lnTo>
                  <a:pt x="49" y="207"/>
                </a:lnTo>
                <a:lnTo>
                  <a:pt x="48" y="205"/>
                </a:lnTo>
                <a:lnTo>
                  <a:pt x="46" y="203"/>
                </a:lnTo>
                <a:lnTo>
                  <a:pt x="44" y="199"/>
                </a:lnTo>
                <a:lnTo>
                  <a:pt x="44" y="199"/>
                </a:lnTo>
                <a:lnTo>
                  <a:pt x="46" y="198"/>
                </a:lnTo>
                <a:lnTo>
                  <a:pt x="48" y="194"/>
                </a:lnTo>
                <a:lnTo>
                  <a:pt x="49" y="194"/>
                </a:lnTo>
                <a:lnTo>
                  <a:pt x="51" y="192"/>
                </a:lnTo>
                <a:lnTo>
                  <a:pt x="211" y="192"/>
                </a:lnTo>
                <a:lnTo>
                  <a:pt x="211" y="192"/>
                </a:lnTo>
                <a:lnTo>
                  <a:pt x="214" y="194"/>
                </a:lnTo>
                <a:lnTo>
                  <a:pt x="216" y="194"/>
                </a:lnTo>
                <a:lnTo>
                  <a:pt x="218" y="198"/>
                </a:lnTo>
                <a:lnTo>
                  <a:pt x="218" y="199"/>
                </a:lnTo>
                <a:lnTo>
                  <a:pt x="218" y="199"/>
                </a:lnTo>
                <a:close/>
                <a:moveTo>
                  <a:pt x="218" y="247"/>
                </a:moveTo>
                <a:lnTo>
                  <a:pt x="218" y="247"/>
                </a:lnTo>
                <a:lnTo>
                  <a:pt x="218" y="248"/>
                </a:lnTo>
                <a:lnTo>
                  <a:pt x="216" y="252"/>
                </a:lnTo>
                <a:lnTo>
                  <a:pt x="214" y="252"/>
                </a:lnTo>
                <a:lnTo>
                  <a:pt x="211" y="254"/>
                </a:lnTo>
                <a:lnTo>
                  <a:pt x="51" y="254"/>
                </a:lnTo>
                <a:lnTo>
                  <a:pt x="51" y="254"/>
                </a:lnTo>
                <a:lnTo>
                  <a:pt x="49" y="252"/>
                </a:lnTo>
                <a:lnTo>
                  <a:pt x="48" y="252"/>
                </a:lnTo>
                <a:lnTo>
                  <a:pt x="46" y="248"/>
                </a:lnTo>
                <a:lnTo>
                  <a:pt x="44" y="247"/>
                </a:lnTo>
                <a:lnTo>
                  <a:pt x="44" y="247"/>
                </a:lnTo>
                <a:lnTo>
                  <a:pt x="46" y="243"/>
                </a:lnTo>
                <a:lnTo>
                  <a:pt x="48" y="241"/>
                </a:lnTo>
                <a:lnTo>
                  <a:pt x="49" y="239"/>
                </a:lnTo>
                <a:lnTo>
                  <a:pt x="51" y="239"/>
                </a:lnTo>
                <a:lnTo>
                  <a:pt x="211" y="239"/>
                </a:lnTo>
                <a:lnTo>
                  <a:pt x="211" y="239"/>
                </a:lnTo>
                <a:lnTo>
                  <a:pt x="214" y="239"/>
                </a:lnTo>
                <a:lnTo>
                  <a:pt x="216" y="241"/>
                </a:lnTo>
                <a:lnTo>
                  <a:pt x="218" y="243"/>
                </a:lnTo>
                <a:lnTo>
                  <a:pt x="218" y="247"/>
                </a:lnTo>
                <a:lnTo>
                  <a:pt x="218" y="247"/>
                </a:lnTo>
                <a:close/>
              </a:path>
            </a:pathLst>
          </a:custGeom>
          <a:solidFill>
            <a:schemeClr val="tx1"/>
          </a:solidFill>
          <a:ln w="9525">
            <a:noFill/>
            <a:round/>
            <a:headEnd/>
            <a:tailEnd/>
          </a:ln>
        </p:spPr>
        <p:txBody>
          <a:bodyPr vert="horz" wrap="square" lIns="121920" tIns="60960" rIns="121920" bIns="6096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77513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endParaRPr lang="en-US"/>
          </a:p>
        </p:txBody>
      </p:sp>
      <p:sp>
        <p:nvSpPr>
          <p:cNvPr id="15" name="Text Placeholder 14"/>
          <p:cNvSpPr>
            <a:spLocks noGrp="1"/>
          </p:cNvSpPr>
          <p:nvPr>
            <p:ph type="body" sz="quarter" idx="32"/>
          </p:nvPr>
        </p:nvSpPr>
        <p:spPr/>
        <p:txBody>
          <a:bodyPr/>
          <a:lstStyle/>
          <a:p>
            <a:endParaRPr lang="en-US"/>
          </a:p>
        </p:txBody>
      </p:sp>
      <p:sp>
        <p:nvSpPr>
          <p:cNvPr id="14" name="Content Placeholder 13"/>
          <p:cNvSpPr>
            <a:spLocks noGrp="1"/>
          </p:cNvSpPr>
          <p:nvPr>
            <p:ph idx="1"/>
          </p:nvPr>
        </p:nvSpPr>
        <p:spPr/>
        <p:txBody>
          <a:bodyPr/>
          <a:lstStyle/>
          <a:p>
            <a:endParaRPr lang="en-US"/>
          </a:p>
        </p:txBody>
      </p:sp>
      <p:sp>
        <p:nvSpPr>
          <p:cNvPr id="3" name="Footer Placeholder 2"/>
          <p:cNvSpPr>
            <a:spLocks noGrp="1"/>
          </p:cNvSpPr>
          <p:nvPr>
            <p:ph type="ftr" sz="quarter" idx="12"/>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33"/>
          </p:nvPr>
        </p:nvSpPr>
        <p:spPr/>
        <p:txBody>
          <a:bodyPr/>
          <a:lstStyle/>
          <a:p>
            <a:fld id="{4B73C415-D670-4716-A5EC-CC4D52CA2BAC}" type="slidenum">
              <a:rPr lang="en-US" noProof="0" smtClean="0"/>
              <a:pPr/>
              <a:t>5</a:t>
            </a:fld>
            <a:endParaRPr lang="en-US" noProof="0" dirty="0"/>
          </a:p>
        </p:txBody>
      </p:sp>
      <p:pic>
        <p:nvPicPr>
          <p:cNvPr id="16" name="Picture 15"/>
          <p:cNvPicPr>
            <a:picLocks noChangeAspect="1"/>
          </p:cNvPicPr>
          <p:nvPr/>
        </p:nvPicPr>
        <p:blipFill>
          <a:blip r:embed="rId2"/>
          <a:stretch>
            <a:fillRect/>
          </a:stretch>
        </p:blipFill>
        <p:spPr>
          <a:xfrm>
            <a:off x="190329" y="253184"/>
            <a:ext cx="11811342" cy="5938066"/>
          </a:xfrm>
          <a:prstGeom prst="rect">
            <a:avLst/>
          </a:prstGeom>
        </p:spPr>
      </p:pic>
      <p:sp>
        <p:nvSpPr>
          <p:cNvPr id="17" name="Rectangle 16"/>
          <p:cNvSpPr/>
          <p:nvPr/>
        </p:nvSpPr>
        <p:spPr>
          <a:xfrm>
            <a:off x="9780927" y="6370418"/>
            <a:ext cx="1979073" cy="422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79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821" r="6821"/>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nchor="b"/>
          <a:lstStyle/>
          <a:p>
            <a:r>
              <a:rPr lang="en-US" dirty="0" smtClean="0"/>
              <a:t>Topic Sentence</a:t>
            </a:r>
            <a:endParaRPr lang="en-US" dirty="0"/>
          </a:p>
        </p:txBody>
      </p:sp>
      <p:sp>
        <p:nvSpPr>
          <p:cNvPr id="14" name="Text Placeholder 13">
            <a:extLst>
              <a:ext uri="{FF2B5EF4-FFF2-40B4-BE49-F238E27FC236}">
                <a16:creationId xmlns:a16="http://schemas.microsoft.com/office/drawing/2014/main" id="{F278402B-CA7D-4F5B-B3FA-ED74AB3CFB6C}"/>
              </a:ext>
            </a:extLst>
          </p:cNvPr>
          <p:cNvSpPr>
            <a:spLocks noGrp="1"/>
          </p:cNvSpPr>
          <p:nvPr>
            <p:ph type="body" sz="quarter" idx="13"/>
          </p:nvPr>
        </p:nvSpPr>
        <p:spPr/>
        <p:txBody>
          <a:bodyPr/>
          <a:lstStyle/>
          <a:p>
            <a:r>
              <a:rPr lang="en-US" dirty="0" smtClean="0"/>
              <a:t>What do you plan to write about?</a:t>
            </a:r>
            <a:endParaRPr lang="en-US"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solidFill>
            <a:schemeClr val="tx1">
              <a:lumMod val="95000"/>
              <a:lumOff val="5000"/>
            </a:schemeClr>
          </a:solidFill>
        </p:spPr>
        <p:txBody>
          <a:bodyPr/>
          <a:lstStyle/>
          <a:p>
            <a:fld id="{19B51A1E-902D-48AF-9020-955120F399B6}" type="slidenum">
              <a:rPr lang="en-US" smtClean="0"/>
              <a:pPr/>
              <a:t>6</a:t>
            </a:fld>
            <a:endParaRPr lang="en-US" dirty="0"/>
          </a:p>
        </p:txBody>
      </p:sp>
      <p:sp>
        <p:nvSpPr>
          <p:cNvPr id="6" name="Rectangle 5"/>
          <p:cNvSpPr/>
          <p:nvPr/>
        </p:nvSpPr>
        <p:spPr>
          <a:xfrm>
            <a:off x="9780927" y="6370418"/>
            <a:ext cx="1979073" cy="422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16746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4B73C415-D670-4716-A5EC-CC4D52CA2BAC}" type="slidenum">
              <a:rPr lang="en-US" noProof="0" smtClean="0"/>
              <a:pPr/>
              <a:t>7</a:t>
            </a:fld>
            <a:endParaRPr lang="en-US" noProof="0" dirty="0"/>
          </a:p>
        </p:txBody>
      </p:sp>
      <p:sp>
        <p:nvSpPr>
          <p:cNvPr id="5" name="Title 4"/>
          <p:cNvSpPr>
            <a:spLocks noGrp="1"/>
          </p:cNvSpPr>
          <p:nvPr>
            <p:ph type="title"/>
          </p:nvPr>
        </p:nvSpPr>
        <p:spPr>
          <a:xfrm>
            <a:off x="680727" y="5674865"/>
            <a:ext cx="4974545" cy="1003760"/>
          </a:xfrm>
        </p:spPr>
        <p:txBody>
          <a:bodyPr anchor="ctr"/>
          <a:lstStyle/>
          <a:p>
            <a:pPr algn="ctr"/>
            <a:r>
              <a:rPr lang="en-US" dirty="0" smtClean="0"/>
              <a:t>Topic Sentence </a:t>
            </a:r>
            <a:endParaRPr lang="en-US" dirty="0"/>
          </a:p>
        </p:txBody>
      </p:sp>
      <p:sp>
        <p:nvSpPr>
          <p:cNvPr id="14" name="Content Placeholder 1"/>
          <p:cNvSpPr txBox="1">
            <a:spLocks/>
          </p:cNvSpPr>
          <p:nvPr/>
        </p:nvSpPr>
        <p:spPr>
          <a:xfrm>
            <a:off x="6686986" y="893460"/>
            <a:ext cx="5085014" cy="4997789"/>
          </a:xfrm>
          <a:prstGeom prst="rect">
            <a:avLst/>
          </a:prstGeom>
        </p:spPr>
        <p:txBody>
          <a:bodyPr vert="horz" lIns="0" tIns="0" rIns="0" bIns="0" rtlCol="0" anchor="ctr">
            <a:noAutofit/>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smtClean="0">
                <a:solidFill>
                  <a:schemeClr val="accent2">
                    <a:lumMod val="75000"/>
                  </a:schemeClr>
                </a:solidFill>
              </a:rPr>
              <a:t>States the </a:t>
            </a:r>
          </a:p>
          <a:p>
            <a:pPr lvl="1"/>
            <a:r>
              <a:rPr lang="en-US" sz="1800" dirty="0" smtClean="0"/>
              <a:t>Main idea of the paragraph </a:t>
            </a:r>
          </a:p>
          <a:p>
            <a:r>
              <a:rPr lang="en-US" sz="2000" b="1" dirty="0" smtClean="0">
                <a:solidFill>
                  <a:schemeClr val="accent2">
                    <a:lumMod val="75000"/>
                  </a:schemeClr>
                </a:solidFill>
              </a:rPr>
              <a:t>Made of two components </a:t>
            </a:r>
          </a:p>
          <a:p>
            <a:pPr lvl="1"/>
            <a:r>
              <a:rPr lang="en-US" sz="1800" dirty="0" smtClean="0"/>
              <a:t>Topic </a:t>
            </a:r>
            <a:endParaRPr lang="en-US" sz="1800" dirty="0"/>
          </a:p>
          <a:p>
            <a:pPr lvl="1"/>
            <a:r>
              <a:rPr lang="en-US" sz="1800" dirty="0" smtClean="0"/>
              <a:t>Controlling idea</a:t>
            </a:r>
            <a:endParaRPr lang="en-US" sz="1800" dirty="0"/>
          </a:p>
          <a:p>
            <a:r>
              <a:rPr lang="en-US" sz="2000" b="1" dirty="0" smtClean="0">
                <a:solidFill>
                  <a:schemeClr val="accent2">
                    <a:lumMod val="75000"/>
                  </a:schemeClr>
                </a:solidFill>
              </a:rPr>
              <a:t>Placement </a:t>
            </a:r>
          </a:p>
          <a:p>
            <a:pPr lvl="1"/>
            <a:r>
              <a:rPr lang="en-US" sz="1800" dirty="0" smtClean="0"/>
              <a:t>Can be in the start, middle or end </a:t>
            </a:r>
          </a:p>
        </p:txBody>
      </p:sp>
      <p:sp>
        <p:nvSpPr>
          <p:cNvPr id="24" name="Content Placeholder 23"/>
          <p:cNvSpPr>
            <a:spLocks noGrp="1"/>
          </p:cNvSpPr>
          <p:nvPr>
            <p:ph idx="1"/>
          </p:nvPr>
        </p:nvSpPr>
        <p:spPr>
          <a:xfrm>
            <a:off x="5904000" y="6365363"/>
            <a:ext cx="6288000" cy="421200"/>
          </a:xfrm>
          <a:solidFill>
            <a:schemeClr val="bg1">
              <a:lumMod val="85000"/>
            </a:schemeClr>
          </a:solidFill>
        </p:spPr>
        <p:txBody>
          <a:bodyPr/>
          <a:lstStyle/>
          <a:p>
            <a:endParaRPr lang="en-US" dirty="0"/>
          </a:p>
        </p:txBody>
      </p:sp>
      <p:pic>
        <p:nvPicPr>
          <p:cNvPr id="11" name="Picture Placeholder 10"/>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6307" r="6307"/>
          <a:stretch>
            <a:fillRect/>
          </a:stretch>
        </p:blipFill>
        <p:spPr>
          <a:xfrm>
            <a:off x="432000" y="0"/>
            <a:ext cx="5472000" cy="5839548"/>
          </a:xfrm>
        </p:spPr>
      </p:pic>
    </p:spTree>
    <p:extLst>
      <p:ext uri="{BB962C8B-B14F-4D97-AF65-F5344CB8AC3E}">
        <p14:creationId xmlns:p14="http://schemas.microsoft.com/office/powerpoint/2010/main" val="3908615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3" name="Picture Placeholder 22">
            <a:extLst>
              <a:ext uri="{FF2B5EF4-FFF2-40B4-BE49-F238E27FC236}">
                <a16:creationId xmlns:a16="http://schemas.microsoft.com/office/drawing/2014/main" id="{35E3CE9E-B03C-CB4B-A83A-D3265C7A054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2515698" y="0"/>
            <a:ext cx="9676302" cy="6371351"/>
          </a:xfrm>
        </p:spPr>
      </p:pic>
      <p:sp>
        <p:nvSpPr>
          <p:cNvPr id="3" name="Title 2">
            <a:extLst>
              <a:ext uri="{FF2B5EF4-FFF2-40B4-BE49-F238E27FC236}">
                <a16:creationId xmlns:a16="http://schemas.microsoft.com/office/drawing/2014/main" id="{200B3D2B-613A-41BE-987D-E6A1324B456D}"/>
              </a:ext>
            </a:extLst>
          </p:cNvPr>
          <p:cNvSpPr>
            <a:spLocks noGrp="1"/>
          </p:cNvSpPr>
          <p:nvPr>
            <p:ph type="title"/>
          </p:nvPr>
        </p:nvSpPr>
        <p:spPr>
          <a:xfrm>
            <a:off x="-1700" y="2156226"/>
            <a:ext cx="9505464" cy="2887964"/>
          </a:xfrm>
        </p:spPr>
        <p:txBody>
          <a:bodyPr/>
          <a:lstStyle/>
          <a:p>
            <a:pPr>
              <a:lnSpc>
                <a:spcPct val="100000"/>
              </a:lnSpc>
              <a:spcBef>
                <a:spcPts val="1000"/>
              </a:spcBef>
              <a:spcAft>
                <a:spcPts val="500"/>
              </a:spcAft>
              <a:buClr>
                <a:schemeClr val="accent1"/>
              </a:buClr>
            </a:pPr>
            <a:r>
              <a:rPr lang="en-US" sz="3600" dirty="0">
                <a:solidFill>
                  <a:schemeClr val="accent2">
                    <a:lumMod val="75000"/>
                  </a:schemeClr>
                </a:solidFill>
                <a:latin typeface="+mn-lt"/>
                <a:ea typeface="+mn-ea"/>
                <a:cs typeface="+mn-cs"/>
              </a:rPr>
              <a:t>Good topic sentences help both the writer and the reader think carefully about the main points </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solidFill>
            <a:schemeClr val="tx1">
              <a:lumMod val="95000"/>
              <a:lumOff val="5000"/>
            </a:schemeClr>
          </a:solidFill>
        </p:spPr>
        <p:txBody>
          <a:bodyPr/>
          <a:lstStyle/>
          <a:p>
            <a:fld id="{19B51A1E-902D-48AF-9020-955120F399B6}" type="slidenum">
              <a:rPr lang="en-US" smtClean="0"/>
              <a:pPr/>
              <a:t>8</a:t>
            </a:fld>
            <a:endParaRPr lang="en-US" dirty="0"/>
          </a:p>
        </p:txBody>
      </p:sp>
      <p:sp>
        <p:nvSpPr>
          <p:cNvPr id="7" name="Rectangle 6"/>
          <p:cNvSpPr/>
          <p:nvPr/>
        </p:nvSpPr>
        <p:spPr>
          <a:xfrm>
            <a:off x="9780927" y="6370418"/>
            <a:ext cx="1979073" cy="422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6954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pPr/>
              <a:t>9</a:t>
            </a:fld>
            <a:endParaRPr lang="en-US" noProof="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371351"/>
          </a:xfrm>
          <a:prstGeom prst="rect">
            <a:avLst/>
          </a:prstGeom>
        </p:spPr>
      </p:pic>
      <p:sp>
        <p:nvSpPr>
          <p:cNvPr id="10"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951875"/>
            <a:ext cx="5331718" cy="4716237"/>
          </a:xfrm>
          <a:solidFill>
            <a:schemeClr val="bg1"/>
          </a:solidFill>
        </p:spPr>
        <p:txBody>
          <a:bodyPr anchor="ctr"/>
          <a:lstStyle/>
          <a:p>
            <a:r>
              <a:rPr lang="en-US" sz="2000" b="1" dirty="0" smtClean="0">
                <a:solidFill>
                  <a:schemeClr val="accent2">
                    <a:lumMod val="75000"/>
                  </a:schemeClr>
                </a:solidFill>
              </a:rPr>
              <a:t>Make a single point </a:t>
            </a:r>
            <a:r>
              <a:rPr lang="en-US" sz="2400" b="1" dirty="0" smtClean="0">
                <a:solidFill>
                  <a:schemeClr val="accent2">
                    <a:lumMod val="75000"/>
                  </a:schemeClr>
                </a:solidFill>
              </a:rPr>
              <a:t> </a:t>
            </a:r>
          </a:p>
          <a:p>
            <a:pPr lvl="1"/>
            <a:r>
              <a:rPr lang="en-US" sz="1800" dirty="0" smtClean="0"/>
              <a:t>Idea development is clear </a:t>
            </a:r>
          </a:p>
          <a:p>
            <a:r>
              <a:rPr lang="en-US" sz="2000" b="1" dirty="0" smtClean="0">
                <a:solidFill>
                  <a:schemeClr val="accent2">
                    <a:lumMod val="75000"/>
                  </a:schemeClr>
                </a:solidFill>
              </a:rPr>
              <a:t>Ensure that topic sentence makes a discussable point </a:t>
            </a:r>
            <a:endParaRPr lang="en-US" sz="2000" b="1" dirty="0">
              <a:solidFill>
                <a:schemeClr val="accent2">
                  <a:lumMod val="75000"/>
                </a:schemeClr>
              </a:solidFill>
            </a:endParaRPr>
          </a:p>
          <a:p>
            <a:pPr lvl="1"/>
            <a:r>
              <a:rPr lang="en-US" sz="1800" dirty="0" smtClean="0"/>
              <a:t>Have something to say</a:t>
            </a:r>
          </a:p>
          <a:p>
            <a:pPr lvl="1"/>
            <a:r>
              <a:rPr lang="en-US" sz="1800" dirty="0" smtClean="0"/>
              <a:t>Facts are not debatable </a:t>
            </a:r>
          </a:p>
          <a:p>
            <a:r>
              <a:rPr lang="en-US" sz="2000" b="1" dirty="0" smtClean="0">
                <a:solidFill>
                  <a:schemeClr val="accent2">
                    <a:lumMod val="75000"/>
                  </a:schemeClr>
                </a:solidFill>
              </a:rPr>
              <a:t>Should not be limited in scope </a:t>
            </a:r>
            <a:endParaRPr lang="en-US" sz="2000" b="1" dirty="0">
              <a:solidFill>
                <a:schemeClr val="accent2">
                  <a:lumMod val="75000"/>
                </a:schemeClr>
              </a:solidFill>
            </a:endParaRPr>
          </a:p>
          <a:p>
            <a:pPr lvl="1"/>
            <a:r>
              <a:rPr lang="en-US" dirty="0" smtClean="0"/>
              <a:t>Will not be able to add details </a:t>
            </a:r>
            <a:endParaRPr lang="en-US" dirty="0">
              <a:solidFill>
                <a:schemeClr val="accent1"/>
              </a:solidFill>
            </a:endParaRPr>
          </a:p>
          <a:p>
            <a:r>
              <a:rPr lang="en-US" sz="2000" b="1" dirty="0" smtClean="0">
                <a:solidFill>
                  <a:schemeClr val="accent2">
                    <a:lumMod val="75000"/>
                  </a:schemeClr>
                </a:solidFill>
              </a:rPr>
              <a:t>Should no be too broad </a:t>
            </a:r>
            <a:endParaRPr lang="en-US" sz="2000" b="1" dirty="0">
              <a:solidFill>
                <a:schemeClr val="accent2">
                  <a:lumMod val="75000"/>
                </a:schemeClr>
              </a:solidFill>
            </a:endParaRPr>
          </a:p>
          <a:p>
            <a:pPr lvl="1"/>
            <a:r>
              <a:rPr lang="en-US" sz="1800" dirty="0" smtClean="0"/>
              <a:t>Unable to control ideas</a:t>
            </a:r>
          </a:p>
          <a:p>
            <a:pPr lvl="1"/>
            <a:r>
              <a:rPr lang="en-US" sz="1800" dirty="0" smtClean="0"/>
              <a:t>More ideas are good for essays/article series</a:t>
            </a:r>
          </a:p>
        </p:txBody>
      </p:sp>
      <p:sp>
        <p:nvSpPr>
          <p:cNvPr id="11" name="Title 2">
            <a:extLst>
              <a:ext uri="{FF2B5EF4-FFF2-40B4-BE49-F238E27FC236}">
                <a16:creationId xmlns:a16="http://schemas.microsoft.com/office/drawing/2014/main" id="{200B3D2B-613A-41BE-987D-E6A1324B456D}"/>
              </a:ext>
            </a:extLst>
          </p:cNvPr>
          <p:cNvSpPr txBox="1">
            <a:spLocks/>
          </p:cNvSpPr>
          <p:nvPr/>
        </p:nvSpPr>
        <p:spPr>
          <a:xfrm>
            <a:off x="6535710" y="2189802"/>
            <a:ext cx="5656289" cy="1797582"/>
          </a:xfrm>
          <a:prstGeom prst="rect">
            <a:avLst/>
          </a:prstGeom>
          <a:solidFill>
            <a:schemeClr val="tx1"/>
          </a:solidFill>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a:lstStyle>
          <a:p>
            <a:r>
              <a:rPr lang="en-US" sz="3600" dirty="0" smtClean="0">
                <a:solidFill>
                  <a:schemeClr val="bg1"/>
                </a:solidFill>
              </a:rPr>
              <a:t>Characteristics of  Topic Sentence</a:t>
            </a:r>
            <a:endParaRPr lang="en-US" sz="3600" dirty="0">
              <a:solidFill>
                <a:schemeClr val="bg1"/>
              </a:solidFill>
            </a:endParaRPr>
          </a:p>
        </p:txBody>
      </p:sp>
      <p:pic>
        <p:nvPicPr>
          <p:cNvPr id="12" name="Picture 11"/>
          <p:cNvPicPr>
            <a:picLocks noChangeAspect="1"/>
          </p:cNvPicPr>
          <p:nvPr/>
        </p:nvPicPr>
        <p:blipFill>
          <a:blip r:embed="rId4"/>
          <a:stretch>
            <a:fillRect/>
          </a:stretch>
        </p:blipFill>
        <p:spPr>
          <a:xfrm>
            <a:off x="6535710" y="3987384"/>
            <a:ext cx="5656290" cy="45719"/>
          </a:xfrm>
          <a:prstGeom prst="rect">
            <a:avLst/>
          </a:prstGeom>
        </p:spPr>
      </p:pic>
      <p:sp>
        <p:nvSpPr>
          <p:cNvPr id="13" name="Rectangle 12"/>
          <p:cNvSpPr/>
          <p:nvPr/>
        </p:nvSpPr>
        <p:spPr>
          <a:xfrm>
            <a:off x="9780927" y="6370418"/>
            <a:ext cx="1979073" cy="422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05959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E15EA0-2F38-456B-B156-038699A5D17F}">
  <ds:schemaRefs>
    <ds:schemaRef ds:uri="http://schemas.microsoft.com/sharepoint/v3/contenttype/forms"/>
  </ds:schemaRefs>
</ds:datastoreItem>
</file>

<file path=customXml/itemProps3.xml><?xml version="1.0" encoding="utf-8"?>
<ds:datastoreItem xmlns:ds="http://schemas.openxmlformats.org/officeDocument/2006/customXml" ds:itemID="{BF90D0D0-7C1D-47FF-A2F0-9937AA567A3D}">
  <ds:schemaRefs>
    <ds:schemaRef ds:uri="71af3243-3dd4-4a8d-8c0d-dd76da1f02a5"/>
    <ds:schemaRef ds:uri="http://purl.org/dc/dcmitype/"/>
    <ds:schemaRef ds:uri="http://schemas.microsoft.com/office/2006/documentManagement/types"/>
    <ds:schemaRef ds:uri="http://purl.org/dc/terms/"/>
    <ds:schemaRef ds:uri="http://purl.org/dc/elements/1.1/"/>
    <ds:schemaRef ds:uri="16c05727-aa75-4e4a-9b5f-8a80a1165891"/>
    <ds:schemaRef ds:uri="http://schemas.microsoft.com/office/2006/metadata/propertie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Bright business presentation</Template>
  <TotalTime>0</TotalTime>
  <Words>1253</Words>
  <Application>Microsoft Office PowerPoint</Application>
  <PresentationFormat>Widescreen</PresentationFormat>
  <Paragraphs>204</Paragraphs>
  <Slides>23</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Candara</vt:lpstr>
      <vt:lpstr>Corbel</vt:lpstr>
      <vt:lpstr>Times New Roman</vt:lpstr>
      <vt:lpstr>Office Theme</vt:lpstr>
      <vt:lpstr>Paragraph Writing </vt:lpstr>
      <vt:lpstr>Paragraph</vt:lpstr>
      <vt:lpstr>Key aspects of Paragraph Development </vt:lpstr>
      <vt:lpstr>Structure of  a Paragraph</vt:lpstr>
      <vt:lpstr>PowerPoint Presentation</vt:lpstr>
      <vt:lpstr>Topic Sentence</vt:lpstr>
      <vt:lpstr>Topic Sentence </vt:lpstr>
      <vt:lpstr>Good topic sentences help both the writer and the reader think carefully about the main points </vt:lpstr>
      <vt:lpstr>PowerPoint Presentation</vt:lpstr>
      <vt:lpstr>Adding Details </vt:lpstr>
      <vt:lpstr>Supporting details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Concluding/ Transitioning Sentence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2019-08-25T12:59:15Z</dcterms:created>
  <dcterms:modified xsi:type="dcterms:W3CDTF">2019-08-28T11:02:44Z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